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51"/>
  </p:notesMasterIdLst>
  <p:sldIdLst>
    <p:sldId id="280" r:id="rId2"/>
    <p:sldId id="338" r:id="rId3"/>
    <p:sldId id="288" r:id="rId4"/>
    <p:sldId id="290" r:id="rId5"/>
    <p:sldId id="289" r:id="rId6"/>
    <p:sldId id="291" r:id="rId7"/>
    <p:sldId id="292" r:id="rId8"/>
    <p:sldId id="293" r:id="rId9"/>
    <p:sldId id="297" r:id="rId10"/>
    <p:sldId id="309" r:id="rId11"/>
    <p:sldId id="296" r:id="rId12"/>
    <p:sldId id="298" r:id="rId13"/>
    <p:sldId id="300" r:id="rId14"/>
    <p:sldId id="315" r:id="rId15"/>
    <p:sldId id="313" r:id="rId16"/>
    <p:sldId id="314" r:id="rId17"/>
    <p:sldId id="311" r:id="rId18"/>
    <p:sldId id="312" r:id="rId19"/>
    <p:sldId id="304" r:id="rId20"/>
    <p:sldId id="319" r:id="rId21"/>
    <p:sldId id="320" r:id="rId22"/>
    <p:sldId id="303" r:id="rId23"/>
    <p:sldId id="318" r:id="rId24"/>
    <p:sldId id="306" r:id="rId25"/>
    <p:sldId id="307" r:id="rId26"/>
    <p:sldId id="308" r:id="rId27"/>
    <p:sldId id="305" r:id="rId28"/>
    <p:sldId id="321" r:id="rId29"/>
    <p:sldId id="294" r:id="rId30"/>
    <p:sldId id="295" r:id="rId31"/>
    <p:sldId id="310" r:id="rId32"/>
    <p:sldId id="299" r:id="rId33"/>
    <p:sldId id="301" r:id="rId34"/>
    <p:sldId id="302" r:id="rId35"/>
    <p:sldId id="317" r:id="rId36"/>
    <p:sldId id="323" r:id="rId37"/>
    <p:sldId id="324" r:id="rId38"/>
    <p:sldId id="316" r:id="rId39"/>
    <p:sldId id="325" r:id="rId40"/>
    <p:sldId id="329" r:id="rId41"/>
    <p:sldId id="328" r:id="rId42"/>
    <p:sldId id="336" r:id="rId43"/>
    <p:sldId id="337" r:id="rId44"/>
    <p:sldId id="327" r:id="rId45"/>
    <p:sldId id="331" r:id="rId46"/>
    <p:sldId id="330" r:id="rId47"/>
    <p:sldId id="332" r:id="rId48"/>
    <p:sldId id="335" r:id="rId49"/>
    <p:sldId id="279" r:id="rId50"/>
  </p:sldIdLst>
  <p:sldSz cx="9144000" cy="5143500" type="screen16x9"/>
  <p:notesSz cx="7023100" cy="93091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F497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E3842A7-8919-4D41-8607-6735FE6D090C}">
  <a:tblStyle styleId="{CE3842A7-8919-4D41-8607-6735FE6D090C}" styleName="Table_0">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652" autoAdjust="0"/>
  </p:normalViewPr>
  <p:slideViewPr>
    <p:cSldViewPr snapToGrid="0">
      <p:cViewPr varScale="1">
        <p:scale>
          <a:sx n="60" d="100"/>
          <a:sy n="60" d="100"/>
        </p:scale>
        <p:origin x="-2154" y="-9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Office_Excel_Worksheet1.xlsx"/><Relationship Id="rId1" Type="http://schemas.openxmlformats.org/officeDocument/2006/relationships/image" Target="../media/image9.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00" b="0" i="0" u="none" strike="noStrike" baseline="0">
                <a:solidFill>
                  <a:sysClr val="windowText" lastClr="000000"/>
                </a:solidFill>
                <a:latin typeface="+mn-lt"/>
                <a:ea typeface="Arial"/>
                <a:cs typeface="Arial"/>
              </a:defRPr>
            </a:pPr>
            <a:r>
              <a:rPr lang="en-CA" sz="1800" b="1" dirty="0">
                <a:solidFill>
                  <a:sysClr val="windowText" lastClr="000000"/>
                </a:solidFill>
                <a:latin typeface="+mn-lt"/>
              </a:rPr>
              <a:t>Cumulative Energy </a:t>
            </a:r>
            <a:r>
              <a:rPr lang="en-CA" sz="1800" b="1" dirty="0" smtClean="0">
                <a:solidFill>
                  <a:sysClr val="windowText" lastClr="000000"/>
                </a:solidFill>
                <a:latin typeface="+mn-lt"/>
              </a:rPr>
              <a:t>Savings, Incentives </a:t>
            </a:r>
            <a:r>
              <a:rPr lang="en-CA" sz="1800" b="1" dirty="0">
                <a:solidFill>
                  <a:sysClr val="windowText" lastClr="000000"/>
                </a:solidFill>
                <a:latin typeface="+mn-lt"/>
              </a:rPr>
              <a:t>&amp; Avoided Costs
(2006 - 2015)                                                </a:t>
            </a:r>
          </a:p>
          <a:p>
            <a:pPr>
              <a:defRPr sz="1100" b="0" i="0" u="none" strike="noStrike" baseline="0">
                <a:solidFill>
                  <a:sysClr val="windowText" lastClr="000000"/>
                </a:solidFill>
                <a:latin typeface="+mn-lt"/>
                <a:ea typeface="Arial"/>
                <a:cs typeface="Arial"/>
              </a:defRPr>
            </a:pPr>
            <a:endParaRPr lang="en-CA" sz="1100" b="0" dirty="0">
              <a:solidFill>
                <a:sysClr val="windowText" lastClr="000000"/>
              </a:solidFill>
              <a:latin typeface="+mn-lt"/>
            </a:endParaRPr>
          </a:p>
          <a:p>
            <a:pPr>
              <a:defRPr sz="1100" b="0" i="0" u="none" strike="noStrike" baseline="0">
                <a:solidFill>
                  <a:sysClr val="windowText" lastClr="000000"/>
                </a:solidFill>
                <a:latin typeface="+mn-lt"/>
                <a:ea typeface="Arial"/>
                <a:cs typeface="Arial"/>
              </a:defRPr>
            </a:pPr>
            <a:endParaRPr lang="en-CA" sz="1100" b="0" dirty="0">
              <a:solidFill>
                <a:sysClr val="windowText" lastClr="000000"/>
              </a:solidFill>
              <a:latin typeface="+mn-lt"/>
            </a:endParaRPr>
          </a:p>
        </c:rich>
      </c:tx>
      <c:layout>
        <c:manualLayout>
          <c:xMode val="edge"/>
          <c:yMode val="edge"/>
          <c:x val="0.15771613369757362"/>
          <c:y val="2.4066640973442865E-3"/>
        </c:manualLayout>
      </c:layout>
      <c:overlay val="1"/>
      <c:spPr>
        <a:noFill/>
        <a:ln w="25400">
          <a:noFill/>
        </a:ln>
      </c:spPr>
    </c:title>
    <c:view3D>
      <c:rotX val="0"/>
      <c:hPercent val="38"/>
      <c:rotY val="0"/>
      <c:depthPercent val="100"/>
      <c:rAngAx val="1"/>
    </c:view3D>
    <c:floor>
      <c:spPr>
        <a:blipFill dpi="0" rotWithShape="0">
          <a:blip xmlns:r="http://schemas.openxmlformats.org/officeDocument/2006/relationships" r:embed="rId1"/>
          <a:srcRect/>
          <a:tile tx="0" ty="0" sx="100000" sy="100000" flip="none" algn="tl"/>
        </a:blipFill>
        <a:ln w="3175">
          <a:solidFill>
            <a:srgbClr val="000000"/>
          </a:solidFill>
          <a:prstDash val="solid"/>
        </a:ln>
      </c:spPr>
    </c:floor>
    <c:sideWall>
      <c:spPr>
        <a:noFill/>
        <a:ln w="25400">
          <a:noFill/>
        </a:ln>
        <a:scene3d>
          <a:camera prst="orthographicFront"/>
          <a:lightRig rig="threePt" dir="t"/>
        </a:scene3d>
        <a:sp3d>
          <a:bevelT w="6350"/>
        </a:sp3d>
      </c:spPr>
    </c:sideWall>
    <c:backWall>
      <c:spPr>
        <a:solidFill>
          <a:schemeClr val="bg1"/>
        </a:solidFill>
        <a:ln w="25400">
          <a:noFill/>
        </a:ln>
        <a:scene3d>
          <a:camera prst="orthographicFront"/>
          <a:lightRig rig="threePt" dir="t"/>
        </a:scene3d>
        <a:sp3d>
          <a:bevelT w="6350"/>
        </a:sp3d>
      </c:spPr>
    </c:backWall>
    <c:plotArea>
      <c:layout>
        <c:manualLayout>
          <c:layoutTarget val="inner"/>
          <c:xMode val="edge"/>
          <c:yMode val="edge"/>
          <c:x val="6.5287078083470076E-2"/>
          <c:y val="1.1113268993047497E-2"/>
          <c:w val="0.90847952145516697"/>
          <c:h val="0.67528304144306961"/>
        </c:manualLayout>
      </c:layout>
      <c:area3DChart>
        <c:grouping val="stacked"/>
        <c:ser>
          <c:idx val="0"/>
          <c:order val="0"/>
          <c:tx>
            <c:strRef>
              <c:f>'savings monthly'!$A$7</c:f>
              <c:strCache>
                <c:ptCount val="1"/>
                <c:pt idx="0">
                  <c:v>Utility Rates &amp; Cost Avoidance</c:v>
                </c:pt>
              </c:strCache>
            </c:strRef>
          </c:tx>
          <c:spPr>
            <a:solidFill>
              <a:schemeClr val="accent5">
                <a:lumMod val="75000"/>
              </a:schemeClr>
            </a:solidFill>
            <a:ln w="12700">
              <a:solidFill>
                <a:schemeClr val="bg1">
                  <a:lumMod val="95000"/>
                </a:schemeClr>
              </a:solidFill>
              <a:prstDash val="solid"/>
            </a:ln>
          </c:spPr>
          <c:cat>
            <c:numRef>
              <c:f>'savings monthly'!$D$6:$DG$6</c:f>
              <c:numCache>
                <c:formatCode>[$-409]mmm\-yy;@</c:formatCode>
                <c:ptCount val="108"/>
                <c:pt idx="0">
                  <c:v>39083</c:v>
                </c:pt>
                <c:pt idx="1">
                  <c:v>39115</c:v>
                </c:pt>
                <c:pt idx="2">
                  <c:v>39147</c:v>
                </c:pt>
                <c:pt idx="3">
                  <c:v>39179</c:v>
                </c:pt>
                <c:pt idx="4">
                  <c:v>39211</c:v>
                </c:pt>
                <c:pt idx="5">
                  <c:v>39243</c:v>
                </c:pt>
                <c:pt idx="6">
                  <c:v>39275</c:v>
                </c:pt>
                <c:pt idx="7">
                  <c:v>39307</c:v>
                </c:pt>
                <c:pt idx="8">
                  <c:v>39339</c:v>
                </c:pt>
                <c:pt idx="9">
                  <c:v>39371</c:v>
                </c:pt>
                <c:pt idx="10">
                  <c:v>39403</c:v>
                </c:pt>
                <c:pt idx="11">
                  <c:v>39435</c:v>
                </c:pt>
                <c:pt idx="12">
                  <c:v>39448</c:v>
                </c:pt>
                <c:pt idx="13">
                  <c:v>39480</c:v>
                </c:pt>
                <c:pt idx="14">
                  <c:v>39512</c:v>
                </c:pt>
                <c:pt idx="15">
                  <c:v>39544</c:v>
                </c:pt>
                <c:pt idx="16">
                  <c:v>39576</c:v>
                </c:pt>
                <c:pt idx="17">
                  <c:v>39608</c:v>
                </c:pt>
                <c:pt idx="18">
                  <c:v>39640</c:v>
                </c:pt>
                <c:pt idx="19">
                  <c:v>39672</c:v>
                </c:pt>
                <c:pt idx="20">
                  <c:v>39704</c:v>
                </c:pt>
                <c:pt idx="21">
                  <c:v>39736</c:v>
                </c:pt>
                <c:pt idx="22">
                  <c:v>39768</c:v>
                </c:pt>
                <c:pt idx="23">
                  <c:v>39800</c:v>
                </c:pt>
                <c:pt idx="24">
                  <c:v>39814</c:v>
                </c:pt>
                <c:pt idx="25">
                  <c:v>39846</c:v>
                </c:pt>
                <c:pt idx="26">
                  <c:v>39877</c:v>
                </c:pt>
                <c:pt idx="27">
                  <c:v>39909</c:v>
                </c:pt>
                <c:pt idx="28">
                  <c:v>39941</c:v>
                </c:pt>
                <c:pt idx="29">
                  <c:v>39973</c:v>
                </c:pt>
                <c:pt idx="30">
                  <c:v>40005</c:v>
                </c:pt>
                <c:pt idx="31">
                  <c:v>40037</c:v>
                </c:pt>
                <c:pt idx="32">
                  <c:v>40069</c:v>
                </c:pt>
                <c:pt idx="33">
                  <c:v>40101</c:v>
                </c:pt>
                <c:pt idx="34">
                  <c:v>40133</c:v>
                </c:pt>
                <c:pt idx="35">
                  <c:v>40165</c:v>
                </c:pt>
                <c:pt idx="36">
                  <c:v>40179</c:v>
                </c:pt>
                <c:pt idx="37">
                  <c:v>40211</c:v>
                </c:pt>
                <c:pt idx="38">
                  <c:v>40242</c:v>
                </c:pt>
                <c:pt idx="39">
                  <c:v>40274</c:v>
                </c:pt>
                <c:pt idx="40">
                  <c:v>40306</c:v>
                </c:pt>
                <c:pt idx="41">
                  <c:v>40338</c:v>
                </c:pt>
                <c:pt idx="42">
                  <c:v>40370</c:v>
                </c:pt>
                <c:pt idx="43">
                  <c:v>40402</c:v>
                </c:pt>
                <c:pt idx="44">
                  <c:v>40434</c:v>
                </c:pt>
                <c:pt idx="45">
                  <c:v>40466</c:v>
                </c:pt>
                <c:pt idx="46">
                  <c:v>40498</c:v>
                </c:pt>
                <c:pt idx="47">
                  <c:v>40530</c:v>
                </c:pt>
                <c:pt idx="48">
                  <c:v>40544</c:v>
                </c:pt>
                <c:pt idx="49">
                  <c:v>40576</c:v>
                </c:pt>
                <c:pt idx="50">
                  <c:v>40607</c:v>
                </c:pt>
                <c:pt idx="51">
                  <c:v>40639</c:v>
                </c:pt>
                <c:pt idx="52">
                  <c:v>40671</c:v>
                </c:pt>
                <c:pt idx="53">
                  <c:v>40703</c:v>
                </c:pt>
                <c:pt idx="54">
                  <c:v>40735</c:v>
                </c:pt>
                <c:pt idx="55">
                  <c:v>40767</c:v>
                </c:pt>
                <c:pt idx="56">
                  <c:v>40799</c:v>
                </c:pt>
                <c:pt idx="57">
                  <c:v>40831</c:v>
                </c:pt>
                <c:pt idx="58">
                  <c:v>40863</c:v>
                </c:pt>
                <c:pt idx="59">
                  <c:v>40895</c:v>
                </c:pt>
                <c:pt idx="60">
                  <c:v>40909</c:v>
                </c:pt>
                <c:pt idx="61">
                  <c:v>40941</c:v>
                </c:pt>
                <c:pt idx="62">
                  <c:v>40973</c:v>
                </c:pt>
                <c:pt idx="63">
                  <c:v>41005</c:v>
                </c:pt>
                <c:pt idx="64">
                  <c:v>41037</c:v>
                </c:pt>
                <c:pt idx="65">
                  <c:v>41069</c:v>
                </c:pt>
                <c:pt idx="66">
                  <c:v>41101</c:v>
                </c:pt>
                <c:pt idx="67">
                  <c:v>41133</c:v>
                </c:pt>
                <c:pt idx="68">
                  <c:v>41165</c:v>
                </c:pt>
                <c:pt idx="69">
                  <c:v>41197</c:v>
                </c:pt>
                <c:pt idx="70">
                  <c:v>41229</c:v>
                </c:pt>
                <c:pt idx="71">
                  <c:v>41261</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numCache>
            </c:numRef>
          </c:cat>
          <c:val>
            <c:numRef>
              <c:f>'savings monthly'!$D$7:$DG$7</c:f>
              <c:numCache>
                <c:formatCode>#,##0.00</c:formatCode>
                <c:ptCount val="108"/>
                <c:pt idx="0">
                  <c:v>1.0591751115464263</c:v>
                </c:pt>
                <c:pt idx="1">
                  <c:v>1.1176158577903579</c:v>
                </c:pt>
                <c:pt idx="2">
                  <c:v>1.3743638179052275</c:v>
                </c:pt>
                <c:pt idx="3">
                  <c:v>1.6467156252364861</c:v>
                </c:pt>
                <c:pt idx="4">
                  <c:v>1.908369343975989</c:v>
                </c:pt>
                <c:pt idx="5">
                  <c:v>2.0319762474477616</c:v>
                </c:pt>
                <c:pt idx="6">
                  <c:v>2.1965155106304088</c:v>
                </c:pt>
                <c:pt idx="7">
                  <c:v>2.2732586914167388</c:v>
                </c:pt>
                <c:pt idx="8">
                  <c:v>2.5249595330527379</c:v>
                </c:pt>
                <c:pt idx="9">
                  <c:v>2.8903161019966221</c:v>
                </c:pt>
                <c:pt idx="10">
                  <c:v>3.2110401432481099</c:v>
                </c:pt>
                <c:pt idx="11">
                  <c:v>3.4574984837714338</c:v>
                </c:pt>
                <c:pt idx="12">
                  <c:v>3.9034702407454245</c:v>
                </c:pt>
                <c:pt idx="13">
                  <c:v>4.0349752215086285</c:v>
                </c:pt>
                <c:pt idx="14">
                  <c:v>4.166061599532922</c:v>
                </c:pt>
                <c:pt idx="15">
                  <c:v>4.4455464102964557</c:v>
                </c:pt>
                <c:pt idx="16">
                  <c:v>4.8544457845469475</c:v>
                </c:pt>
                <c:pt idx="17">
                  <c:v>4.7987847321298185</c:v>
                </c:pt>
                <c:pt idx="18">
                  <c:v>4.9719388167650456</c:v>
                </c:pt>
                <c:pt idx="19">
                  <c:v>5.2267531746084304</c:v>
                </c:pt>
                <c:pt idx="20">
                  <c:v>5.3398672930080373</c:v>
                </c:pt>
                <c:pt idx="21">
                  <c:v>5.6585462074902706</c:v>
                </c:pt>
                <c:pt idx="22">
                  <c:v>5.8469058133568748</c:v>
                </c:pt>
                <c:pt idx="23">
                  <c:v>6.2106482466921804</c:v>
                </c:pt>
                <c:pt idx="24">
                  <c:v>6.284668935912074</c:v>
                </c:pt>
                <c:pt idx="25">
                  <c:v>6.57345502250985</c:v>
                </c:pt>
                <c:pt idx="26">
                  <c:v>7.1087888732513385</c:v>
                </c:pt>
                <c:pt idx="27">
                  <c:v>7.4596436675033759</c:v>
                </c:pt>
                <c:pt idx="28">
                  <c:v>7.5390163380800264</c:v>
                </c:pt>
                <c:pt idx="29">
                  <c:v>7.8476707662868845</c:v>
                </c:pt>
                <c:pt idx="30">
                  <c:v>8.0869740815436373</c:v>
                </c:pt>
                <c:pt idx="31">
                  <c:v>8.1492585217586484</c:v>
                </c:pt>
                <c:pt idx="32">
                  <c:v>8.2317822308173358</c:v>
                </c:pt>
                <c:pt idx="33">
                  <c:v>8.3133206462102009</c:v>
                </c:pt>
                <c:pt idx="34">
                  <c:v>8.4288104950530141</c:v>
                </c:pt>
                <c:pt idx="35">
                  <c:v>8.5142481175599354</c:v>
                </c:pt>
                <c:pt idx="36">
                  <c:v>8.565627257341438</c:v>
                </c:pt>
                <c:pt idx="37">
                  <c:v>8.619213720911759</c:v>
                </c:pt>
                <c:pt idx="38">
                  <c:v>8.6839112919003849</c:v>
                </c:pt>
                <c:pt idx="39">
                  <c:v>8.7403551154526085</c:v>
                </c:pt>
                <c:pt idx="40">
                  <c:v>8.7783107946877479</c:v>
                </c:pt>
                <c:pt idx="41">
                  <c:v>8.8251927595722748</c:v>
                </c:pt>
                <c:pt idx="42">
                  <c:v>8.8381328507503305</c:v>
                </c:pt>
                <c:pt idx="43">
                  <c:v>8.8437710117573474</c:v>
                </c:pt>
                <c:pt idx="44">
                  <c:v>8.8459520336681745</c:v>
                </c:pt>
                <c:pt idx="45">
                  <c:v>8.9125294352421705</c:v>
                </c:pt>
                <c:pt idx="46">
                  <c:v>8.9778875630533737</c:v>
                </c:pt>
                <c:pt idx="47">
                  <c:v>9.0436593242336816</c:v>
                </c:pt>
                <c:pt idx="48">
                  <c:v>9.1609555616958129</c:v>
                </c:pt>
                <c:pt idx="49">
                  <c:v>9.2799149781396224</c:v>
                </c:pt>
                <c:pt idx="50">
                  <c:v>9.4392106140068908</c:v>
                </c:pt>
                <c:pt idx="51">
                  <c:v>9.6135216690413685</c:v>
                </c:pt>
                <c:pt idx="52">
                  <c:v>9.8016087948864783</c:v>
                </c:pt>
                <c:pt idx="53">
                  <c:v>9.9549381029471391</c:v>
                </c:pt>
                <c:pt idx="54">
                  <c:v>10.064381933258677</c:v>
                </c:pt>
                <c:pt idx="55">
                  <c:v>10.176620216810617</c:v>
                </c:pt>
                <c:pt idx="56">
                  <c:v>10.297845790121299</c:v>
                </c:pt>
                <c:pt idx="57">
                  <c:v>10.492349509972676</c:v>
                </c:pt>
                <c:pt idx="58">
                  <c:v>10.665707186712153</c:v>
                </c:pt>
                <c:pt idx="59">
                  <c:v>10.845871391429478</c:v>
                </c:pt>
                <c:pt idx="60">
                  <c:v>11.058031848354878</c:v>
                </c:pt>
                <c:pt idx="61">
                  <c:v>11.226504199366696</c:v>
                </c:pt>
                <c:pt idx="62">
                  <c:v>11.447622535532878</c:v>
                </c:pt>
                <c:pt idx="63">
                  <c:v>11.634728487724049</c:v>
                </c:pt>
                <c:pt idx="64">
                  <c:v>11.816997208149102</c:v>
                </c:pt>
                <c:pt idx="65">
                  <c:v>11.958954869677077</c:v>
                </c:pt>
                <c:pt idx="66">
                  <c:v>12.082843400077078</c:v>
                </c:pt>
                <c:pt idx="67">
                  <c:v>12.226176583077068</c:v>
                </c:pt>
                <c:pt idx="68">
                  <c:v>12.395018226277079</c:v>
                </c:pt>
                <c:pt idx="69">
                  <c:v>12.647078725717046</c:v>
                </c:pt>
                <c:pt idx="70">
                  <c:v>12.877658409217078</c:v>
                </c:pt>
                <c:pt idx="71">
                  <c:v>13.064751225293078</c:v>
                </c:pt>
                <c:pt idx="72">
                  <c:v>13.284553356424475</c:v>
                </c:pt>
                <c:pt idx="73">
                  <c:v>13.491455516047306</c:v>
                </c:pt>
                <c:pt idx="74">
                  <c:v>13.742921111047457</c:v>
                </c:pt>
                <c:pt idx="75">
                  <c:v>13.998873046127168</c:v>
                </c:pt>
                <c:pt idx="76">
                  <c:v>14.293934706163871</c:v>
                </c:pt>
                <c:pt idx="77">
                  <c:v>14.580772143303673</c:v>
                </c:pt>
                <c:pt idx="78">
                  <c:v>14.798153203128868</c:v>
                </c:pt>
                <c:pt idx="79">
                  <c:v>15.060067819117876</c:v>
                </c:pt>
                <c:pt idx="80">
                  <c:v>15.364217346714375</c:v>
                </c:pt>
                <c:pt idx="81">
                  <c:v>15.670405711784776</c:v>
                </c:pt>
                <c:pt idx="82">
                  <c:v>16.00532917078473</c:v>
                </c:pt>
                <c:pt idx="83">
                  <c:v>16.352864885084795</c:v>
                </c:pt>
                <c:pt idx="84">
                  <c:v>16.345675368543027</c:v>
                </c:pt>
                <c:pt idx="85">
                  <c:v>16.271606225779003</c:v>
                </c:pt>
                <c:pt idx="86">
                  <c:v>16.31545022400536</c:v>
                </c:pt>
                <c:pt idx="87">
                  <c:v>16.586042397995119</c:v>
                </c:pt>
                <c:pt idx="88">
                  <c:v>16.940579184358295</c:v>
                </c:pt>
                <c:pt idx="89">
                  <c:v>17.220921240826922</c:v>
                </c:pt>
                <c:pt idx="90">
                  <c:v>17.478567737405839</c:v>
                </c:pt>
                <c:pt idx="91">
                  <c:v>17.754065873690095</c:v>
                </c:pt>
                <c:pt idx="92">
                  <c:v>18.080399429988887</c:v>
                </c:pt>
                <c:pt idx="93">
                  <c:v>18.487966945773071</c:v>
                </c:pt>
                <c:pt idx="94">
                  <c:v>18.799318968910633</c:v>
                </c:pt>
                <c:pt idx="95">
                  <c:v>19.058642082542143</c:v>
                </c:pt>
                <c:pt idx="96">
                  <c:v>19.249826721382465</c:v>
                </c:pt>
                <c:pt idx="97">
                  <c:v>19.412003603015286</c:v>
                </c:pt>
                <c:pt idx="98">
                  <c:v>19.690942367377627</c:v>
                </c:pt>
                <c:pt idx="99">
                  <c:v>20.156131282450961</c:v>
                </c:pt>
                <c:pt idx="100">
                  <c:v>20.638410764726284</c:v>
                </c:pt>
                <c:pt idx="101">
                  <c:v>21.020591965136827</c:v>
                </c:pt>
                <c:pt idx="102">
                  <c:v>21.376950331282295</c:v>
                </c:pt>
                <c:pt idx="103">
                  <c:v>21.746681302988527</c:v>
                </c:pt>
                <c:pt idx="104">
                  <c:v>22.05141642336557</c:v>
                </c:pt>
                <c:pt idx="105">
                  <c:v>22.390247231781089</c:v>
                </c:pt>
                <c:pt idx="106">
                  <c:v>22.92099599895419</c:v>
                </c:pt>
                <c:pt idx="107">
                  <c:v>23.381583425458114</c:v>
                </c:pt>
              </c:numCache>
            </c:numRef>
          </c:val>
        </c:ser>
        <c:ser>
          <c:idx val="1"/>
          <c:order val="1"/>
          <c:tx>
            <c:strRef>
              <c:f>'savings monthly'!$A$8</c:f>
              <c:strCache>
                <c:ptCount val="1"/>
                <c:pt idx="0">
                  <c:v>Cost Recovery</c:v>
                </c:pt>
              </c:strCache>
            </c:strRef>
          </c:tx>
          <c:spPr>
            <a:solidFill>
              <a:schemeClr val="accent6">
                <a:lumMod val="60000"/>
                <a:lumOff val="40000"/>
              </a:schemeClr>
            </a:solidFill>
            <a:ln w="12700">
              <a:solidFill>
                <a:schemeClr val="bg1">
                  <a:lumMod val="95000"/>
                </a:schemeClr>
              </a:solidFill>
              <a:prstDash val="solid"/>
            </a:ln>
          </c:spPr>
          <c:cat>
            <c:numRef>
              <c:f>'savings monthly'!$D$6:$DG$6</c:f>
              <c:numCache>
                <c:formatCode>[$-409]mmm\-yy;@</c:formatCode>
                <c:ptCount val="108"/>
                <c:pt idx="0">
                  <c:v>39083</c:v>
                </c:pt>
                <c:pt idx="1">
                  <c:v>39115</c:v>
                </c:pt>
                <c:pt idx="2">
                  <c:v>39147</c:v>
                </c:pt>
                <c:pt idx="3">
                  <c:v>39179</c:v>
                </c:pt>
                <c:pt idx="4">
                  <c:v>39211</c:v>
                </c:pt>
                <c:pt idx="5">
                  <c:v>39243</c:v>
                </c:pt>
                <c:pt idx="6">
                  <c:v>39275</c:v>
                </c:pt>
                <c:pt idx="7">
                  <c:v>39307</c:v>
                </c:pt>
                <c:pt idx="8">
                  <c:v>39339</c:v>
                </c:pt>
                <c:pt idx="9">
                  <c:v>39371</c:v>
                </c:pt>
                <c:pt idx="10">
                  <c:v>39403</c:v>
                </c:pt>
                <c:pt idx="11">
                  <c:v>39435</c:v>
                </c:pt>
                <c:pt idx="12">
                  <c:v>39448</c:v>
                </c:pt>
                <c:pt idx="13">
                  <c:v>39480</c:v>
                </c:pt>
                <c:pt idx="14">
                  <c:v>39512</c:v>
                </c:pt>
                <c:pt idx="15">
                  <c:v>39544</c:v>
                </c:pt>
                <c:pt idx="16">
                  <c:v>39576</c:v>
                </c:pt>
                <c:pt idx="17">
                  <c:v>39608</c:v>
                </c:pt>
                <c:pt idx="18">
                  <c:v>39640</c:v>
                </c:pt>
                <c:pt idx="19">
                  <c:v>39672</c:v>
                </c:pt>
                <c:pt idx="20">
                  <c:v>39704</c:v>
                </c:pt>
                <c:pt idx="21">
                  <c:v>39736</c:v>
                </c:pt>
                <c:pt idx="22">
                  <c:v>39768</c:v>
                </c:pt>
                <c:pt idx="23">
                  <c:v>39800</c:v>
                </c:pt>
                <c:pt idx="24">
                  <c:v>39814</c:v>
                </c:pt>
                <c:pt idx="25">
                  <c:v>39846</c:v>
                </c:pt>
                <c:pt idx="26">
                  <c:v>39877</c:v>
                </c:pt>
                <c:pt idx="27">
                  <c:v>39909</c:v>
                </c:pt>
                <c:pt idx="28">
                  <c:v>39941</c:v>
                </c:pt>
                <c:pt idx="29">
                  <c:v>39973</c:v>
                </c:pt>
                <c:pt idx="30">
                  <c:v>40005</c:v>
                </c:pt>
                <c:pt idx="31">
                  <c:v>40037</c:v>
                </c:pt>
                <c:pt idx="32">
                  <c:v>40069</c:v>
                </c:pt>
                <c:pt idx="33">
                  <c:v>40101</c:v>
                </c:pt>
                <c:pt idx="34">
                  <c:v>40133</c:v>
                </c:pt>
                <c:pt idx="35">
                  <c:v>40165</c:v>
                </c:pt>
                <c:pt idx="36">
                  <c:v>40179</c:v>
                </c:pt>
                <c:pt idx="37">
                  <c:v>40211</c:v>
                </c:pt>
                <c:pt idx="38">
                  <c:v>40242</c:v>
                </c:pt>
                <c:pt idx="39">
                  <c:v>40274</c:v>
                </c:pt>
                <c:pt idx="40">
                  <c:v>40306</c:v>
                </c:pt>
                <c:pt idx="41">
                  <c:v>40338</c:v>
                </c:pt>
                <c:pt idx="42">
                  <c:v>40370</c:v>
                </c:pt>
                <c:pt idx="43">
                  <c:v>40402</c:v>
                </c:pt>
                <c:pt idx="44">
                  <c:v>40434</c:v>
                </c:pt>
                <c:pt idx="45">
                  <c:v>40466</c:v>
                </c:pt>
                <c:pt idx="46">
                  <c:v>40498</c:v>
                </c:pt>
                <c:pt idx="47">
                  <c:v>40530</c:v>
                </c:pt>
                <c:pt idx="48">
                  <c:v>40544</c:v>
                </c:pt>
                <c:pt idx="49">
                  <c:v>40576</c:v>
                </c:pt>
                <c:pt idx="50">
                  <c:v>40607</c:v>
                </c:pt>
                <c:pt idx="51">
                  <c:v>40639</c:v>
                </c:pt>
                <c:pt idx="52">
                  <c:v>40671</c:v>
                </c:pt>
                <c:pt idx="53">
                  <c:v>40703</c:v>
                </c:pt>
                <c:pt idx="54">
                  <c:v>40735</c:v>
                </c:pt>
                <c:pt idx="55">
                  <c:v>40767</c:v>
                </c:pt>
                <c:pt idx="56">
                  <c:v>40799</c:v>
                </c:pt>
                <c:pt idx="57">
                  <c:v>40831</c:v>
                </c:pt>
                <c:pt idx="58">
                  <c:v>40863</c:v>
                </c:pt>
                <c:pt idx="59">
                  <c:v>40895</c:v>
                </c:pt>
                <c:pt idx="60">
                  <c:v>40909</c:v>
                </c:pt>
                <c:pt idx="61">
                  <c:v>40941</c:v>
                </c:pt>
                <c:pt idx="62">
                  <c:v>40973</c:v>
                </c:pt>
                <c:pt idx="63">
                  <c:v>41005</c:v>
                </c:pt>
                <c:pt idx="64">
                  <c:v>41037</c:v>
                </c:pt>
                <c:pt idx="65">
                  <c:v>41069</c:v>
                </c:pt>
                <c:pt idx="66">
                  <c:v>41101</c:v>
                </c:pt>
                <c:pt idx="67">
                  <c:v>41133</c:v>
                </c:pt>
                <c:pt idx="68">
                  <c:v>41165</c:v>
                </c:pt>
                <c:pt idx="69">
                  <c:v>41197</c:v>
                </c:pt>
                <c:pt idx="70">
                  <c:v>41229</c:v>
                </c:pt>
                <c:pt idx="71">
                  <c:v>41261</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numCache>
            </c:numRef>
          </c:cat>
          <c:val>
            <c:numRef>
              <c:f>'savings monthly'!$D$8:$DG$8</c:f>
              <c:numCache>
                <c:formatCode>#,##0.00</c:formatCode>
                <c:ptCount val="108"/>
                <c:pt idx="0">
                  <c:v>0</c:v>
                </c:pt>
                <c:pt idx="1">
                  <c:v>3.863300000000007E-2</c:v>
                </c:pt>
                <c:pt idx="2">
                  <c:v>3.863300000000007E-2</c:v>
                </c:pt>
                <c:pt idx="3">
                  <c:v>3.863300000000007E-2</c:v>
                </c:pt>
                <c:pt idx="4">
                  <c:v>5.0905000000000013E-2</c:v>
                </c:pt>
                <c:pt idx="5">
                  <c:v>5.0905000000000013E-2</c:v>
                </c:pt>
                <c:pt idx="6">
                  <c:v>6.2089100000000022E-2</c:v>
                </c:pt>
                <c:pt idx="7">
                  <c:v>6.2089100000000022E-2</c:v>
                </c:pt>
                <c:pt idx="8">
                  <c:v>0.18935288000000028</c:v>
                </c:pt>
                <c:pt idx="9">
                  <c:v>0.18935288000000028</c:v>
                </c:pt>
                <c:pt idx="10">
                  <c:v>0.18935288000000028</c:v>
                </c:pt>
                <c:pt idx="11">
                  <c:v>1.9919448519467056</c:v>
                </c:pt>
                <c:pt idx="12">
                  <c:v>1.9919448519467056</c:v>
                </c:pt>
                <c:pt idx="13">
                  <c:v>1.9919448519467056</c:v>
                </c:pt>
                <c:pt idx="14">
                  <c:v>1.9919448519467056</c:v>
                </c:pt>
                <c:pt idx="15">
                  <c:v>2.0278117219467089</c:v>
                </c:pt>
                <c:pt idx="16">
                  <c:v>2.0278117219467089</c:v>
                </c:pt>
                <c:pt idx="17">
                  <c:v>2.0278117219467089</c:v>
                </c:pt>
                <c:pt idx="18">
                  <c:v>2.0278117219467089</c:v>
                </c:pt>
                <c:pt idx="19">
                  <c:v>2.0278117219467089</c:v>
                </c:pt>
                <c:pt idx="20">
                  <c:v>2.0278117219467089</c:v>
                </c:pt>
                <c:pt idx="21">
                  <c:v>2.0278117219467089</c:v>
                </c:pt>
                <c:pt idx="22">
                  <c:v>2.0278117219467089</c:v>
                </c:pt>
                <c:pt idx="23">
                  <c:v>2.4104367219467049</c:v>
                </c:pt>
                <c:pt idx="24">
                  <c:v>2.4104367219467049</c:v>
                </c:pt>
                <c:pt idx="25">
                  <c:v>2.4104367219467049</c:v>
                </c:pt>
                <c:pt idx="26">
                  <c:v>2.4754559019466993</c:v>
                </c:pt>
                <c:pt idx="27">
                  <c:v>2.5139558219467038</c:v>
                </c:pt>
                <c:pt idx="28">
                  <c:v>2.5139558219467038</c:v>
                </c:pt>
                <c:pt idx="29">
                  <c:v>2.5216585419467048</c:v>
                </c:pt>
                <c:pt idx="30">
                  <c:v>2.5216585419467048</c:v>
                </c:pt>
                <c:pt idx="31">
                  <c:v>2.5216585419467048</c:v>
                </c:pt>
                <c:pt idx="32">
                  <c:v>2.6801912019467147</c:v>
                </c:pt>
                <c:pt idx="33">
                  <c:v>2.6801912019467147</c:v>
                </c:pt>
                <c:pt idx="34">
                  <c:v>2.6801912019467147</c:v>
                </c:pt>
                <c:pt idx="35">
                  <c:v>2.7096096719467053</c:v>
                </c:pt>
                <c:pt idx="36">
                  <c:v>2.7096096719467053</c:v>
                </c:pt>
                <c:pt idx="37">
                  <c:v>2.8228927719467047</c:v>
                </c:pt>
                <c:pt idx="38">
                  <c:v>2.8228927719467047</c:v>
                </c:pt>
                <c:pt idx="39">
                  <c:v>2.8228927719467047</c:v>
                </c:pt>
                <c:pt idx="40">
                  <c:v>2.9373837719467093</c:v>
                </c:pt>
                <c:pt idx="41">
                  <c:v>2.9373837719467093</c:v>
                </c:pt>
                <c:pt idx="42">
                  <c:v>2.9373837719467093</c:v>
                </c:pt>
                <c:pt idx="43">
                  <c:v>3.0487727719467093</c:v>
                </c:pt>
                <c:pt idx="44">
                  <c:v>3.0487727719467093</c:v>
                </c:pt>
                <c:pt idx="45">
                  <c:v>3.0487727719467093</c:v>
                </c:pt>
                <c:pt idx="46">
                  <c:v>3.0487727719467093</c:v>
                </c:pt>
                <c:pt idx="47">
                  <c:v>3.0487727719467093</c:v>
                </c:pt>
                <c:pt idx="48">
                  <c:v>3.0487727719467093</c:v>
                </c:pt>
                <c:pt idx="49">
                  <c:v>3.0487727719467093</c:v>
                </c:pt>
                <c:pt idx="50">
                  <c:v>3.0487727719467093</c:v>
                </c:pt>
                <c:pt idx="51">
                  <c:v>3.1084713419467098</c:v>
                </c:pt>
                <c:pt idx="52">
                  <c:v>3.1442912019467109</c:v>
                </c:pt>
                <c:pt idx="53">
                  <c:v>3.1442912019467109</c:v>
                </c:pt>
                <c:pt idx="54">
                  <c:v>3.1442912019467109</c:v>
                </c:pt>
                <c:pt idx="55">
                  <c:v>3.1442912019467109</c:v>
                </c:pt>
                <c:pt idx="56">
                  <c:v>3.1442912019467109</c:v>
                </c:pt>
                <c:pt idx="57">
                  <c:v>3.1442912019467109</c:v>
                </c:pt>
                <c:pt idx="58">
                  <c:v>3.1442912019467109</c:v>
                </c:pt>
                <c:pt idx="59">
                  <c:v>3.1442912019467109</c:v>
                </c:pt>
                <c:pt idx="60">
                  <c:v>3.1442912019467109</c:v>
                </c:pt>
                <c:pt idx="61">
                  <c:v>3.1442912019467109</c:v>
                </c:pt>
                <c:pt idx="62">
                  <c:v>3.1442912019467109</c:v>
                </c:pt>
                <c:pt idx="63">
                  <c:v>3.1442912019467109</c:v>
                </c:pt>
                <c:pt idx="64">
                  <c:v>3.1442912019467109</c:v>
                </c:pt>
                <c:pt idx="65">
                  <c:v>3.1442912019467109</c:v>
                </c:pt>
                <c:pt idx="66">
                  <c:v>3.1442912019467109</c:v>
                </c:pt>
                <c:pt idx="67">
                  <c:v>3.1442912019467109</c:v>
                </c:pt>
                <c:pt idx="68">
                  <c:v>3.1442912019467109</c:v>
                </c:pt>
                <c:pt idx="69">
                  <c:v>3.1442912019467109</c:v>
                </c:pt>
                <c:pt idx="70">
                  <c:v>3.1442912019467109</c:v>
                </c:pt>
                <c:pt idx="71">
                  <c:v>3.1828912019467093</c:v>
                </c:pt>
                <c:pt idx="72">
                  <c:v>3.3425703619467053</c:v>
                </c:pt>
                <c:pt idx="73">
                  <c:v>3.3425703619467053</c:v>
                </c:pt>
                <c:pt idx="74">
                  <c:v>3.3425703619467053</c:v>
                </c:pt>
                <c:pt idx="75">
                  <c:v>3.3425703619467053</c:v>
                </c:pt>
                <c:pt idx="76">
                  <c:v>3.3628661019467012</c:v>
                </c:pt>
                <c:pt idx="77">
                  <c:v>3.3628661019467012</c:v>
                </c:pt>
                <c:pt idx="78">
                  <c:v>3.3628661019467012</c:v>
                </c:pt>
                <c:pt idx="79">
                  <c:v>3.3628661019467012</c:v>
                </c:pt>
                <c:pt idx="80">
                  <c:v>3.3628661019467012</c:v>
                </c:pt>
                <c:pt idx="81">
                  <c:v>3.3628661019467012</c:v>
                </c:pt>
                <c:pt idx="82">
                  <c:v>3.3628661019467012</c:v>
                </c:pt>
                <c:pt idx="83">
                  <c:v>3.3628661019467012</c:v>
                </c:pt>
                <c:pt idx="84">
                  <c:v>3.3628661019467012</c:v>
                </c:pt>
                <c:pt idx="85">
                  <c:v>3.4854974919467057</c:v>
                </c:pt>
                <c:pt idx="86">
                  <c:v>3.4854974919467057</c:v>
                </c:pt>
                <c:pt idx="87">
                  <c:v>3.4854974919467057</c:v>
                </c:pt>
                <c:pt idx="88">
                  <c:v>3.4854974919467057</c:v>
                </c:pt>
                <c:pt idx="89">
                  <c:v>3.4854974919467057</c:v>
                </c:pt>
                <c:pt idx="90">
                  <c:v>3.5967902919467054</c:v>
                </c:pt>
                <c:pt idx="91">
                  <c:v>3.5967902919467054</c:v>
                </c:pt>
                <c:pt idx="92">
                  <c:v>3.5967902919467054</c:v>
                </c:pt>
                <c:pt idx="93">
                  <c:v>3.6654815419467104</c:v>
                </c:pt>
                <c:pt idx="94">
                  <c:v>3.6654815419467104</c:v>
                </c:pt>
                <c:pt idx="95">
                  <c:v>3.6654815419467104</c:v>
                </c:pt>
                <c:pt idx="96">
                  <c:v>3.6654815419467104</c:v>
                </c:pt>
                <c:pt idx="97">
                  <c:v>3.6654815419467104</c:v>
                </c:pt>
                <c:pt idx="98">
                  <c:v>3.6654815419467104</c:v>
                </c:pt>
                <c:pt idx="99">
                  <c:v>3.6654815419467104</c:v>
                </c:pt>
                <c:pt idx="100">
                  <c:v>3.6985306219467056</c:v>
                </c:pt>
                <c:pt idx="101">
                  <c:v>3.8635266419467098</c:v>
                </c:pt>
                <c:pt idx="102">
                  <c:v>3.8688393519467055</c:v>
                </c:pt>
                <c:pt idx="103">
                  <c:v>3.8688393519467055</c:v>
                </c:pt>
                <c:pt idx="104">
                  <c:v>3.8688393519467055</c:v>
                </c:pt>
                <c:pt idx="105">
                  <c:v>3.8688393519467055</c:v>
                </c:pt>
                <c:pt idx="106">
                  <c:v>3.8745921119467037</c:v>
                </c:pt>
                <c:pt idx="107">
                  <c:v>3.8874749319467048</c:v>
                </c:pt>
              </c:numCache>
            </c:numRef>
          </c:val>
        </c:ser>
        <c:ser>
          <c:idx val="2"/>
          <c:order val="2"/>
          <c:tx>
            <c:strRef>
              <c:f>'savings monthly'!$A$9</c:f>
              <c:strCache>
                <c:ptCount val="1"/>
                <c:pt idx="0">
                  <c:v>Energy Conservation &amp; Incentives</c:v>
                </c:pt>
              </c:strCache>
            </c:strRef>
          </c:tx>
          <c:spPr>
            <a:solidFill>
              <a:schemeClr val="bg1">
                <a:lumMod val="75000"/>
              </a:schemeClr>
            </a:solidFill>
            <a:ln w="12700">
              <a:solidFill>
                <a:schemeClr val="bg1">
                  <a:lumMod val="50000"/>
                </a:schemeClr>
              </a:solidFill>
              <a:prstDash val="solid"/>
            </a:ln>
          </c:spPr>
          <c:cat>
            <c:numRef>
              <c:f>'savings monthly'!$D$6:$DG$6</c:f>
              <c:numCache>
                <c:formatCode>[$-409]mmm\-yy;@</c:formatCode>
                <c:ptCount val="108"/>
                <c:pt idx="0">
                  <c:v>39083</c:v>
                </c:pt>
                <c:pt idx="1">
                  <c:v>39115</c:v>
                </c:pt>
                <c:pt idx="2">
                  <c:v>39147</c:v>
                </c:pt>
                <c:pt idx="3">
                  <c:v>39179</c:v>
                </c:pt>
                <c:pt idx="4">
                  <c:v>39211</c:v>
                </c:pt>
                <c:pt idx="5">
                  <c:v>39243</c:v>
                </c:pt>
                <c:pt idx="6">
                  <c:v>39275</c:v>
                </c:pt>
                <c:pt idx="7">
                  <c:v>39307</c:v>
                </c:pt>
                <c:pt idx="8">
                  <c:v>39339</c:v>
                </c:pt>
                <c:pt idx="9">
                  <c:v>39371</c:v>
                </c:pt>
                <c:pt idx="10">
                  <c:v>39403</c:v>
                </c:pt>
                <c:pt idx="11">
                  <c:v>39435</c:v>
                </c:pt>
                <c:pt idx="12">
                  <c:v>39448</c:v>
                </c:pt>
                <c:pt idx="13">
                  <c:v>39480</c:v>
                </c:pt>
                <c:pt idx="14">
                  <c:v>39512</c:v>
                </c:pt>
                <c:pt idx="15">
                  <c:v>39544</c:v>
                </c:pt>
                <c:pt idx="16">
                  <c:v>39576</c:v>
                </c:pt>
                <c:pt idx="17">
                  <c:v>39608</c:v>
                </c:pt>
                <c:pt idx="18">
                  <c:v>39640</c:v>
                </c:pt>
                <c:pt idx="19">
                  <c:v>39672</c:v>
                </c:pt>
                <c:pt idx="20">
                  <c:v>39704</c:v>
                </c:pt>
                <c:pt idx="21">
                  <c:v>39736</c:v>
                </c:pt>
                <c:pt idx="22">
                  <c:v>39768</c:v>
                </c:pt>
                <c:pt idx="23">
                  <c:v>39800</c:v>
                </c:pt>
                <c:pt idx="24">
                  <c:v>39814</c:v>
                </c:pt>
                <c:pt idx="25">
                  <c:v>39846</c:v>
                </c:pt>
                <c:pt idx="26">
                  <c:v>39877</c:v>
                </c:pt>
                <c:pt idx="27">
                  <c:v>39909</c:v>
                </c:pt>
                <c:pt idx="28">
                  <c:v>39941</c:v>
                </c:pt>
                <c:pt idx="29">
                  <c:v>39973</c:v>
                </c:pt>
                <c:pt idx="30">
                  <c:v>40005</c:v>
                </c:pt>
                <c:pt idx="31">
                  <c:v>40037</c:v>
                </c:pt>
                <c:pt idx="32">
                  <c:v>40069</c:v>
                </c:pt>
                <c:pt idx="33">
                  <c:v>40101</c:v>
                </c:pt>
                <c:pt idx="34">
                  <c:v>40133</c:v>
                </c:pt>
                <c:pt idx="35">
                  <c:v>40165</c:v>
                </c:pt>
                <c:pt idx="36">
                  <c:v>40179</c:v>
                </c:pt>
                <c:pt idx="37">
                  <c:v>40211</c:v>
                </c:pt>
                <c:pt idx="38">
                  <c:v>40242</c:v>
                </c:pt>
                <c:pt idx="39">
                  <c:v>40274</c:v>
                </c:pt>
                <c:pt idx="40">
                  <c:v>40306</c:v>
                </c:pt>
                <c:pt idx="41">
                  <c:v>40338</c:v>
                </c:pt>
                <c:pt idx="42">
                  <c:v>40370</c:v>
                </c:pt>
                <c:pt idx="43">
                  <c:v>40402</c:v>
                </c:pt>
                <c:pt idx="44">
                  <c:v>40434</c:v>
                </c:pt>
                <c:pt idx="45">
                  <c:v>40466</c:v>
                </c:pt>
                <c:pt idx="46">
                  <c:v>40498</c:v>
                </c:pt>
                <c:pt idx="47">
                  <c:v>40530</c:v>
                </c:pt>
                <c:pt idx="48">
                  <c:v>40544</c:v>
                </c:pt>
                <c:pt idx="49">
                  <c:v>40576</c:v>
                </c:pt>
                <c:pt idx="50">
                  <c:v>40607</c:v>
                </c:pt>
                <c:pt idx="51">
                  <c:v>40639</c:v>
                </c:pt>
                <c:pt idx="52">
                  <c:v>40671</c:v>
                </c:pt>
                <c:pt idx="53">
                  <c:v>40703</c:v>
                </c:pt>
                <c:pt idx="54">
                  <c:v>40735</c:v>
                </c:pt>
                <c:pt idx="55">
                  <c:v>40767</c:v>
                </c:pt>
                <c:pt idx="56">
                  <c:v>40799</c:v>
                </c:pt>
                <c:pt idx="57">
                  <c:v>40831</c:v>
                </c:pt>
                <c:pt idx="58">
                  <c:v>40863</c:v>
                </c:pt>
                <c:pt idx="59">
                  <c:v>40895</c:v>
                </c:pt>
                <c:pt idx="60">
                  <c:v>40909</c:v>
                </c:pt>
                <c:pt idx="61">
                  <c:v>40941</c:v>
                </c:pt>
                <c:pt idx="62">
                  <c:v>40973</c:v>
                </c:pt>
                <c:pt idx="63">
                  <c:v>41005</c:v>
                </c:pt>
                <c:pt idx="64">
                  <c:v>41037</c:v>
                </c:pt>
                <c:pt idx="65">
                  <c:v>41069</c:v>
                </c:pt>
                <c:pt idx="66">
                  <c:v>41101</c:v>
                </c:pt>
                <c:pt idx="67">
                  <c:v>41133</c:v>
                </c:pt>
                <c:pt idx="68">
                  <c:v>41165</c:v>
                </c:pt>
                <c:pt idx="69">
                  <c:v>41197</c:v>
                </c:pt>
                <c:pt idx="70">
                  <c:v>41229</c:v>
                </c:pt>
                <c:pt idx="71">
                  <c:v>41261</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numCache>
            </c:numRef>
          </c:cat>
          <c:val>
            <c:numRef>
              <c:f>'savings monthly'!$D$9:$DG$9</c:f>
              <c:numCache>
                <c:formatCode>#,##0.00</c:formatCode>
                <c:ptCount val="108"/>
                <c:pt idx="0">
                  <c:v>5.4564244000000102E-2</c:v>
                </c:pt>
                <c:pt idx="1">
                  <c:v>7.4703998000000174E-2</c:v>
                </c:pt>
                <c:pt idx="2">
                  <c:v>9.4843752000000003E-2</c:v>
                </c:pt>
                <c:pt idx="3">
                  <c:v>0.11635942599999995</c:v>
                </c:pt>
                <c:pt idx="4">
                  <c:v>0.16012494333333338</c:v>
                </c:pt>
                <c:pt idx="5">
                  <c:v>0.20853456511666671</c:v>
                </c:pt>
                <c:pt idx="6">
                  <c:v>0.24727904690000024</c:v>
                </c:pt>
                <c:pt idx="7">
                  <c:v>0.29275329955930585</c:v>
                </c:pt>
                <c:pt idx="8">
                  <c:v>0.42735665880997148</c:v>
                </c:pt>
                <c:pt idx="9">
                  <c:v>0.6643033688146055</c:v>
                </c:pt>
                <c:pt idx="10">
                  <c:v>0.73124320300834622</c:v>
                </c:pt>
                <c:pt idx="11">
                  <c:v>0.85737438934228616</c:v>
                </c:pt>
                <c:pt idx="12">
                  <c:v>0.91669718127805788</c:v>
                </c:pt>
                <c:pt idx="13">
                  <c:v>0.99811997321382961</c:v>
                </c:pt>
                <c:pt idx="14">
                  <c:v>1.0625427651496013</c:v>
                </c:pt>
                <c:pt idx="15">
                  <c:v>1.1218655570853711</c:v>
                </c:pt>
                <c:pt idx="16">
                  <c:v>1.1792541572551078</c:v>
                </c:pt>
                <c:pt idx="17">
                  <c:v>1.2366427574248438</c:v>
                </c:pt>
                <c:pt idx="18">
                  <c:v>1.2956340859695774</c:v>
                </c:pt>
                <c:pt idx="19">
                  <c:v>1.354756747847649</c:v>
                </c:pt>
                <c:pt idx="20">
                  <c:v>1.4222222864876728</c:v>
                </c:pt>
                <c:pt idx="21">
                  <c:v>1.5181964033943678</c:v>
                </c:pt>
                <c:pt idx="22">
                  <c:v>1.5919131203010621</c:v>
                </c:pt>
                <c:pt idx="23">
                  <c:v>1.6964800802421682</c:v>
                </c:pt>
                <c:pt idx="24">
                  <c:v>1.8212952801848061</c:v>
                </c:pt>
                <c:pt idx="25">
                  <c:v>1.9252586088774477</c:v>
                </c:pt>
                <c:pt idx="26">
                  <c:v>2.0306961375700867</c:v>
                </c:pt>
                <c:pt idx="27">
                  <c:v>2.1366911104293953</c:v>
                </c:pt>
                <c:pt idx="28">
                  <c:v>2.2152897950163397</c:v>
                </c:pt>
                <c:pt idx="29">
                  <c:v>2.3084184796032692</c:v>
                </c:pt>
                <c:pt idx="30">
                  <c:v>2.4310383172395507</c:v>
                </c:pt>
                <c:pt idx="31">
                  <c:v>2.5561376845490922</c:v>
                </c:pt>
                <c:pt idx="32">
                  <c:v>2.8227713490681987</c:v>
                </c:pt>
                <c:pt idx="33">
                  <c:v>2.903282166988475</c:v>
                </c:pt>
                <c:pt idx="34">
                  <c:v>2.9943380122781593</c:v>
                </c:pt>
                <c:pt idx="35">
                  <c:v>3.085393857567849</c:v>
                </c:pt>
                <c:pt idx="36">
                  <c:v>3.1767310002408613</c:v>
                </c:pt>
                <c:pt idx="37">
                  <c:v>3.2680681429138794</c:v>
                </c:pt>
                <c:pt idx="38">
                  <c:v>3.3634052855868974</c:v>
                </c:pt>
                <c:pt idx="39">
                  <c:v>3.4547424282599137</c:v>
                </c:pt>
                <c:pt idx="40">
                  <c:v>3.5845347910162206</c:v>
                </c:pt>
                <c:pt idx="41">
                  <c:v>3.7218771537725099</c:v>
                </c:pt>
                <c:pt idx="42">
                  <c:v>3.8516695165287995</c:v>
                </c:pt>
                <c:pt idx="43">
                  <c:v>3.9891637392851047</c:v>
                </c:pt>
                <c:pt idx="44">
                  <c:v>4.1189561020413965</c:v>
                </c:pt>
                <c:pt idx="45">
                  <c:v>4.2487484647977034</c:v>
                </c:pt>
                <c:pt idx="46">
                  <c:v>4.378540827553989</c:v>
                </c:pt>
                <c:pt idx="47">
                  <c:v>4.9293331903103041</c:v>
                </c:pt>
                <c:pt idx="48">
                  <c:v>5.1127544127774707</c:v>
                </c:pt>
                <c:pt idx="49">
                  <c:v>5.1990875352446704</c:v>
                </c:pt>
                <c:pt idx="50">
                  <c:v>5.2922560277118498</c:v>
                </c:pt>
                <c:pt idx="51">
                  <c:v>5.3858448801790342</c:v>
                </c:pt>
                <c:pt idx="52">
                  <c:v>5.5106332227294965</c:v>
                </c:pt>
                <c:pt idx="53">
                  <c:v>5.6354215652799615</c:v>
                </c:pt>
                <c:pt idx="54">
                  <c:v>5.7602099078304274</c:v>
                </c:pt>
                <c:pt idx="55">
                  <c:v>5.8849982503808826</c:v>
                </c:pt>
                <c:pt idx="56">
                  <c:v>6.0097865929313574</c:v>
                </c:pt>
                <c:pt idx="57">
                  <c:v>6.1028571654818187</c:v>
                </c:pt>
                <c:pt idx="58">
                  <c:v>6.2229066880322765</c:v>
                </c:pt>
                <c:pt idx="59">
                  <c:v>9.1357856305827507</c:v>
                </c:pt>
                <c:pt idx="60">
                  <c:v>9.2942967581308196</c:v>
                </c:pt>
                <c:pt idx="61">
                  <c:v>9.458007885678926</c:v>
                </c:pt>
                <c:pt idx="62">
                  <c:v>9.6928762532270341</c:v>
                </c:pt>
                <c:pt idx="63">
                  <c:v>9.8515390474417952</c:v>
                </c:pt>
                <c:pt idx="64">
                  <c:v>10.042547863656527</c:v>
                </c:pt>
                <c:pt idx="65">
                  <c:v>10.242024279871282</c:v>
                </c:pt>
                <c:pt idx="66">
                  <c:v>10.436452587752704</c:v>
                </c:pt>
                <c:pt idx="67">
                  <c:v>10.630880895634125</c:v>
                </c:pt>
                <c:pt idx="68">
                  <c:v>10.82594466351555</c:v>
                </c:pt>
                <c:pt idx="69">
                  <c:v>11.035295613063655</c:v>
                </c:pt>
                <c:pt idx="70">
                  <c:v>11.244646562611718</c:v>
                </c:pt>
                <c:pt idx="71">
                  <c:v>11.455497512159853</c:v>
                </c:pt>
                <c:pt idx="72">
                  <c:v>11.594365148007798</c:v>
                </c:pt>
                <c:pt idx="73">
                  <c:v>11.733232783855778</c:v>
                </c:pt>
                <c:pt idx="74">
                  <c:v>11.872100419703806</c:v>
                </c:pt>
                <c:pt idx="75">
                  <c:v>12.010968055551768</c:v>
                </c:pt>
                <c:pt idx="76">
                  <c:v>12.149835691399755</c:v>
                </c:pt>
                <c:pt idx="77">
                  <c:v>12.288703327247745</c:v>
                </c:pt>
                <c:pt idx="78">
                  <c:v>12.427570963095731</c:v>
                </c:pt>
                <c:pt idx="79">
                  <c:v>12.566438598943749</c:v>
                </c:pt>
                <c:pt idx="80">
                  <c:v>12.708131234791708</c:v>
                </c:pt>
                <c:pt idx="81">
                  <c:v>12.884689340639712</c:v>
                </c:pt>
                <c:pt idx="82">
                  <c:v>13.023556976487708</c:v>
                </c:pt>
                <c:pt idx="83">
                  <c:v>13.162424612335688</c:v>
                </c:pt>
                <c:pt idx="84">
                  <c:v>13.375696960690474</c:v>
                </c:pt>
                <c:pt idx="85">
                  <c:v>13.607204921682731</c:v>
                </c:pt>
                <c:pt idx="86">
                  <c:v>13.841003112675001</c:v>
                </c:pt>
                <c:pt idx="87">
                  <c:v>14.054990423667274</c:v>
                </c:pt>
                <c:pt idx="88">
                  <c:v>14.33382010999286</c:v>
                </c:pt>
                <c:pt idx="89">
                  <c:v>14.616092499299922</c:v>
                </c:pt>
                <c:pt idx="90">
                  <c:v>14.865663256606995</c:v>
                </c:pt>
                <c:pt idx="91">
                  <c:v>15.132814898914004</c:v>
                </c:pt>
                <c:pt idx="92">
                  <c:v>15.38625330122103</c:v>
                </c:pt>
                <c:pt idx="93">
                  <c:v>15.605454755194753</c:v>
                </c:pt>
                <c:pt idx="94">
                  <c:v>15.826881825835107</c:v>
                </c:pt>
                <c:pt idx="95">
                  <c:v>16.046286566315111</c:v>
                </c:pt>
                <c:pt idx="96">
                  <c:v>16.237440096385889</c:v>
                </c:pt>
                <c:pt idx="97">
                  <c:v>16.427801690275381</c:v>
                </c:pt>
                <c:pt idx="98">
                  <c:v>16.743737284164787</c:v>
                </c:pt>
                <c:pt idx="99">
                  <c:v>16.934100878054352</c:v>
                </c:pt>
                <c:pt idx="100">
                  <c:v>17.239532525277138</c:v>
                </c:pt>
                <c:pt idx="101">
                  <c:v>17.464357564824027</c:v>
                </c:pt>
                <c:pt idx="102">
                  <c:v>17.689183604370889</c:v>
                </c:pt>
                <c:pt idx="103">
                  <c:v>18.049249043917744</c:v>
                </c:pt>
                <c:pt idx="104">
                  <c:v>18.365800543464626</c:v>
                </c:pt>
                <c:pt idx="105">
                  <c:v>18.55891181301153</c:v>
                </c:pt>
                <c:pt idx="106">
                  <c:v>18.780523099225004</c:v>
                </c:pt>
                <c:pt idx="107">
                  <c:v>18.972732520358399</c:v>
                </c:pt>
              </c:numCache>
            </c:numRef>
          </c:val>
        </c:ser>
        <c:axId val="80252928"/>
        <c:axId val="80254464"/>
        <c:axId val="0"/>
      </c:area3DChart>
      <c:dateAx>
        <c:axId val="80252928"/>
        <c:scaling>
          <c:orientation val="minMax"/>
          <c:max val="42370"/>
        </c:scaling>
        <c:axPos val="b"/>
        <c:numFmt formatCode="[$-409]mmm\-yy;@" sourceLinked="0"/>
        <c:majorTickMark val="none"/>
        <c:tickLblPos val="nextTo"/>
        <c:spPr>
          <a:ln w="6350">
            <a:solidFill>
              <a:srgbClr val="000000"/>
            </a:solidFill>
            <a:prstDash val="solid"/>
            <a:round/>
          </a:ln>
        </c:spPr>
        <c:txPr>
          <a:bodyPr rot="0" vert="horz"/>
          <a:lstStyle/>
          <a:p>
            <a:pPr>
              <a:defRPr sz="900" b="0" i="0" u="none" strike="noStrike" baseline="0">
                <a:solidFill>
                  <a:sysClr val="windowText" lastClr="000000"/>
                </a:solidFill>
                <a:latin typeface="+mn-lt"/>
                <a:ea typeface="Arial"/>
                <a:cs typeface="Arial"/>
              </a:defRPr>
            </a:pPr>
            <a:endParaRPr lang="en-US"/>
          </a:p>
        </c:txPr>
        <c:crossAx val="80254464"/>
        <c:crosses val="autoZero"/>
        <c:auto val="1"/>
        <c:lblOffset val="100"/>
        <c:baseTimeUnit val="days"/>
        <c:majorUnit val="12"/>
        <c:majorTimeUnit val="months"/>
      </c:dateAx>
      <c:valAx>
        <c:axId val="80254464"/>
        <c:scaling>
          <c:orientation val="minMax"/>
          <c:max val="50"/>
          <c:min val="0"/>
        </c:scaling>
        <c:axPos val="l"/>
        <c:numFmt formatCode="\$#,##0" sourceLinked="0"/>
        <c:majorTickMark val="none"/>
        <c:tickLblPos val="nextTo"/>
        <c:spPr>
          <a:ln w="3175">
            <a:solidFill>
              <a:srgbClr val="000000"/>
            </a:solidFill>
            <a:prstDash val="solid"/>
          </a:ln>
        </c:spPr>
        <c:txPr>
          <a:bodyPr rot="0" vert="horz"/>
          <a:lstStyle/>
          <a:p>
            <a:pPr>
              <a:defRPr sz="900" b="0" i="0" u="none" strike="noStrike" baseline="0">
                <a:solidFill>
                  <a:sysClr val="windowText" lastClr="000000"/>
                </a:solidFill>
                <a:latin typeface="+mn-lt"/>
                <a:ea typeface="Arial"/>
                <a:cs typeface="Arial"/>
              </a:defRPr>
            </a:pPr>
            <a:endParaRPr lang="en-US"/>
          </a:p>
        </c:txPr>
        <c:crossAx val="80252928"/>
        <c:crosses val="autoZero"/>
        <c:crossBetween val="midCat"/>
        <c:majorUnit val="4"/>
      </c:valAx>
      <c:spPr>
        <a:noFill/>
        <a:ln w="25400">
          <a:noFill/>
        </a:ln>
      </c:spPr>
    </c:plotArea>
    <c:legend>
      <c:legendPos val="b"/>
      <c:layout>
        <c:manualLayout>
          <c:xMode val="edge"/>
          <c:yMode val="edge"/>
          <c:x val="5.9149392040280704E-2"/>
          <c:y val="0.26198999999732225"/>
          <c:w val="0.8540700894236406"/>
          <c:h val="0.1265949238295902"/>
        </c:manualLayout>
      </c:layout>
      <c:spPr>
        <a:noFill/>
        <a:ln w="25400">
          <a:noFill/>
        </a:ln>
      </c:spPr>
      <c:txPr>
        <a:bodyPr/>
        <a:lstStyle/>
        <a:p>
          <a:pPr>
            <a:defRPr sz="1000" b="0" i="0" u="none" strike="noStrike" baseline="0">
              <a:solidFill>
                <a:sysClr val="windowText" lastClr="000000"/>
              </a:solidFill>
              <a:latin typeface="+mn-lt"/>
              <a:ea typeface="Arial"/>
              <a:cs typeface="Arial"/>
            </a:defRPr>
          </a:pPr>
          <a:endParaRPr lang="en-US"/>
        </a:p>
      </c:txPr>
    </c:legend>
    <c:plotVisOnly val="1"/>
    <c:dispBlanksAs val="zero"/>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drawing1.xml><?xml version="1.0" encoding="utf-8"?>
<c:userShapes xmlns:c="http://schemas.openxmlformats.org/drawingml/2006/chart">
  <cdr:relSizeAnchor xmlns:cdr="http://schemas.openxmlformats.org/drawingml/2006/chartDrawing">
    <cdr:from>
      <cdr:x>0.61224</cdr:x>
      <cdr:y>0.38776</cdr:y>
    </cdr:from>
    <cdr:to>
      <cdr:x>0.8566</cdr:x>
      <cdr:y>0.46558</cdr:y>
    </cdr:to>
    <cdr:sp macro="" textlink="">
      <cdr:nvSpPr>
        <cdr:cNvPr id="17410" name="Text Box 2"/>
        <cdr:cNvSpPr txBox="1">
          <a:spLocks xmlns:a="http://schemas.openxmlformats.org/drawingml/2006/main" noChangeArrowheads="1"/>
        </cdr:cNvSpPr>
      </cdr:nvSpPr>
      <cdr:spPr bwMode="auto">
        <a:xfrm xmlns:a="http://schemas.openxmlformats.org/drawingml/2006/main">
          <a:off x="4572000" y="1447800"/>
          <a:ext cx="1824783" cy="2905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xmlns="">
              <a:solidFill>
                <a:srgbClr xmlns:mc="http://schemas.openxmlformats.org/markup-compatibility/2006" val="000000" mc:Ignorable="a14" a14:legacySpreadsheetColorIndex="64"/>
              </a:solidFill>
            </a14:hiddenFill>
          </a:ext>
          <a:ext uri="{91240B29-F687-4F45-9708-019B960494DF}">
            <a14:hiddenLine xmlns:a14="http://schemas.microsoft.com/office/drawing/2010/main" xmlns=""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CA" sz="1800" b="1" i="0" u="none" strike="noStrike" baseline="0" dirty="0">
              <a:solidFill>
                <a:sysClr val="windowText" lastClr="000000"/>
              </a:solidFill>
              <a:latin typeface="+mn-lt"/>
              <a:cs typeface="Arial"/>
            </a:rPr>
            <a:t>$19.0 Million</a:t>
          </a:r>
          <a:endParaRPr lang="en-CA" sz="1800" b="1" dirty="0">
            <a:solidFill>
              <a:sysClr val="windowText" lastClr="000000"/>
            </a:solidFill>
            <a:latin typeface="+mn-lt"/>
          </a:endParaRPr>
        </a:p>
      </cdr:txBody>
    </cdr:sp>
  </cdr:relSizeAnchor>
  <cdr:relSizeAnchor xmlns:cdr="http://schemas.openxmlformats.org/drawingml/2006/chartDrawing">
    <cdr:from>
      <cdr:x>0.08902</cdr:x>
      <cdr:y>0.38776</cdr:y>
    </cdr:from>
    <cdr:to>
      <cdr:x>0.32624</cdr:x>
      <cdr:y>0.50346</cdr:y>
    </cdr:to>
    <cdr:sp macro="" textlink="">
      <cdr:nvSpPr>
        <cdr:cNvPr id="17412" name="Text Box 4"/>
        <cdr:cNvSpPr txBox="1">
          <a:spLocks xmlns:a="http://schemas.openxmlformats.org/drawingml/2006/main" noChangeArrowheads="1"/>
        </cdr:cNvSpPr>
      </cdr:nvSpPr>
      <cdr:spPr bwMode="auto">
        <a:xfrm xmlns:a="http://schemas.openxmlformats.org/drawingml/2006/main">
          <a:off x="664742" y="1447819"/>
          <a:ext cx="1771464" cy="4320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xmlns="">
              <a:solidFill>
                <a:srgbClr xmlns:mc="http://schemas.openxmlformats.org/markup-compatibility/2006" val="000000" mc:Ignorable="a14" a14:legacySpreadsheetColorIndex="64"/>
              </a:solidFill>
            </a14:hiddenFill>
          </a:ext>
          <a:ext uri="{91240B29-F687-4F45-9708-019B960494DF}">
            <a14:hiddenLine xmlns:a14="http://schemas.microsoft.com/office/drawing/2010/main" xmlns=""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CA" sz="1800" b="1" i="0" u="none" strike="noStrike" baseline="0" dirty="0">
              <a:solidFill>
                <a:sysClr val="windowText" lastClr="000000"/>
              </a:solidFill>
              <a:latin typeface="+mn-lt"/>
              <a:cs typeface="Arial"/>
            </a:rPr>
            <a:t>$23.3 Million</a:t>
          </a:r>
          <a:endParaRPr lang="en-CA" sz="1800" b="1" dirty="0">
            <a:solidFill>
              <a:sysClr val="windowText" lastClr="000000"/>
            </a:solidFill>
            <a:latin typeface="+mn-lt"/>
          </a:endParaRPr>
        </a:p>
      </cdr:txBody>
    </cdr:sp>
  </cdr:relSizeAnchor>
  <cdr:relSizeAnchor xmlns:cdr="http://schemas.openxmlformats.org/drawingml/2006/chartDrawing">
    <cdr:from>
      <cdr:x>0.29592</cdr:x>
      <cdr:y>0.83673</cdr:y>
    </cdr:from>
    <cdr:to>
      <cdr:x>0.67186</cdr:x>
      <cdr:y>0.90418</cdr:y>
    </cdr:to>
    <cdr:sp macro="" textlink="">
      <cdr:nvSpPr>
        <cdr:cNvPr id="17413" name="Text Box 5"/>
        <cdr:cNvSpPr txBox="1">
          <a:spLocks xmlns:a="http://schemas.openxmlformats.org/drawingml/2006/main" noChangeArrowheads="1"/>
        </cdr:cNvSpPr>
      </cdr:nvSpPr>
      <cdr:spPr bwMode="auto">
        <a:xfrm xmlns:a="http://schemas.openxmlformats.org/drawingml/2006/main">
          <a:off x="2209800" y="3124200"/>
          <a:ext cx="2807370" cy="25184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xmlns="">
              <a:solidFill>
                <a:srgbClr xmlns:mc="http://schemas.openxmlformats.org/markup-compatibility/2006" val="000000" mc:Ignorable="a14" a14:legacySpreadsheetColorIndex="64"/>
              </a:solidFill>
            </a14:hiddenFill>
          </a:ext>
          <a:ext uri="{91240B29-F687-4F45-9708-019B960494DF}">
            <a14:hiddenLine xmlns:a14="http://schemas.microsoft.com/office/drawing/2010/main" xmlns=""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CA" sz="1800" b="1" i="0" u="none" strike="noStrike" baseline="0" dirty="0">
              <a:solidFill>
                <a:sysClr val="windowText" lastClr="000000"/>
              </a:solidFill>
              <a:latin typeface="+mn-lt"/>
              <a:cs typeface="Arial"/>
            </a:rPr>
            <a:t>Total $46.2 Million</a:t>
          </a:r>
          <a:endParaRPr lang="en-CA" sz="1800" b="1" dirty="0">
            <a:solidFill>
              <a:sysClr val="windowText" lastClr="000000"/>
            </a:solidFill>
            <a:latin typeface="+mn-lt"/>
          </a:endParaRPr>
        </a:p>
      </cdr:txBody>
    </cdr:sp>
  </cdr:relSizeAnchor>
  <cdr:relSizeAnchor xmlns:cdr="http://schemas.openxmlformats.org/drawingml/2006/chartDrawing">
    <cdr:from>
      <cdr:x>0.35714</cdr:x>
      <cdr:y>0.40816</cdr:y>
    </cdr:from>
    <cdr:to>
      <cdr:x>0.60902</cdr:x>
      <cdr:y>0.4782</cdr:y>
    </cdr:to>
    <cdr:sp macro="" textlink="">
      <cdr:nvSpPr>
        <cdr:cNvPr id="3" name="Text Box 3"/>
        <cdr:cNvSpPr txBox="1">
          <a:spLocks xmlns:a="http://schemas.openxmlformats.org/drawingml/2006/main" noChangeArrowheads="1"/>
        </cdr:cNvSpPr>
      </cdr:nvSpPr>
      <cdr:spPr bwMode="auto">
        <a:xfrm xmlns:a="http://schemas.openxmlformats.org/drawingml/2006/main">
          <a:off x="2667000" y="1524000"/>
          <a:ext cx="1880939" cy="26151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xmlns="">
              <a:solidFill>
                <a:srgbClr xmlns:mc="http://schemas.openxmlformats.org/markup-compatibility/2006" val="000000" mc:Ignorable="a14" a14:legacySpreadsheetColorIndex="64"/>
              </a:solidFill>
            </a14:hiddenFill>
          </a:ext>
          <a:ext uri="{91240B29-F687-4F45-9708-019B960494DF}">
            <a14:hiddenLine xmlns:a14="http://schemas.microsoft.com/office/drawing/2010/main" xmlns=""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CA" sz="1800" b="1" i="0" u="none" strike="noStrike" baseline="0" dirty="0">
              <a:solidFill>
                <a:sysClr val="windowText" lastClr="000000"/>
              </a:solidFill>
              <a:latin typeface="+mn-lt"/>
              <a:cs typeface="Arial"/>
            </a:rPr>
            <a:t>$3.9 Million</a:t>
          </a:r>
          <a:endParaRPr lang="en-CA" sz="1800" b="1" dirty="0">
            <a:solidFill>
              <a:sysClr val="windowText" lastClr="000000"/>
            </a:solidFill>
            <a:latin typeface="+mn-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43343" cy="465454"/>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 name="Shape 3"/>
          <p:cNvSpPr txBox="1">
            <a:spLocks noGrp="1"/>
          </p:cNvSpPr>
          <p:nvPr>
            <p:ph type="dt" idx="10"/>
          </p:nvPr>
        </p:nvSpPr>
        <p:spPr>
          <a:xfrm>
            <a:off x="3978132" y="0"/>
            <a:ext cx="3043343" cy="465454"/>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 name="Shape 4"/>
          <p:cNvSpPr>
            <a:spLocks noGrp="1" noRot="1" noChangeAspect="1"/>
          </p:cNvSpPr>
          <p:nvPr>
            <p:ph type="sldImg" idx="3"/>
          </p:nvPr>
        </p:nvSpPr>
        <p:spPr>
          <a:xfrm>
            <a:off x="407987" y="698500"/>
            <a:ext cx="6207125"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2310" y="4421823"/>
            <a:ext cx="5618480" cy="418909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42028"/>
            <a:ext cx="3043343" cy="465454"/>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 name="Shape 7"/>
          <p:cNvSpPr txBox="1">
            <a:spLocks noGrp="1"/>
          </p:cNvSpPr>
          <p:nvPr>
            <p:ph type="sldNum" idx="12"/>
          </p:nvPr>
        </p:nvSpPr>
        <p:spPr>
          <a:xfrm>
            <a:off x="3978132" y="8842028"/>
            <a:ext cx="3043343" cy="465454"/>
          </a:xfrm>
          <a:prstGeom prst="rect">
            <a:avLst/>
          </a:prstGeom>
          <a:noFill/>
          <a:ln>
            <a:noFill/>
          </a:ln>
        </p:spPr>
        <p:txBody>
          <a:bodyPr lIns="93300" tIns="46650" rIns="93300" bIns="4665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dirty="0"/>
          </a:p>
        </p:txBody>
      </p:sp>
    </p:spTree>
    <p:extLst>
      <p:ext uri="{BB962C8B-B14F-4D97-AF65-F5344CB8AC3E}">
        <p14:creationId xmlns:p14="http://schemas.microsoft.com/office/powerpoint/2010/main" xmlns="" val="27234209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rodeofinehomes.com/main/green.php"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youtube.com/watch?v=QvpsAuDaAO8" TargetMode="External"/><Relationship Id="rId5" Type="http://schemas.openxmlformats.org/officeDocument/2006/relationships/hyperlink" Target="http://www.youtube.com/watch?v=WpIxrtTrqH0" TargetMode="External"/><Relationship Id="rId4" Type="http://schemas.openxmlformats.org/officeDocument/2006/relationships/hyperlink" Target="http://www.youtube.com/watch?v=UmnRyJh611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theguardian.com/environment/2016/apr/21/san-francisco-adopts-law-requiring-solar-panels-on-all-new-buildings" TargetMode="External"/><Relationship Id="rId3" Type="http://schemas.openxmlformats.org/officeDocument/2006/relationships/hyperlink" Target="http://inhabitat.com/tag/california/" TargetMode="External"/><Relationship Id="rId7" Type="http://schemas.openxmlformats.org/officeDocument/2006/relationships/hyperlink" Target="http://inhabitat.com/environment/renewable-energ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inhabitat.com/nyc/new-laws-will-require-nyc-owned-buildings-to-slash-energy-usage-in-half/" TargetMode="External"/><Relationship Id="rId5" Type="http://schemas.openxmlformats.org/officeDocument/2006/relationships/hyperlink" Target="http://inhabitat.com/san-franciscos-first-passive-house-apartment-complex-produces-so-much-energy-it-powers-its-own-microgrid/" TargetMode="External"/><Relationship Id="rId4" Type="http://schemas.openxmlformats.org/officeDocument/2006/relationships/hyperlink" Target="http://inhabitat.com/environment/solar-power/"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inhabitat.com/san-francisco-approves-measure-to-require-solar-panels-on-new-buildings/" TargetMode="External"/><Relationship Id="rId7" Type="http://schemas.openxmlformats.org/officeDocument/2006/relationships/hyperlink" Target="https://commons.wikimedia.org/wiki/File:Colorado_Court_Affordable_Housing.jpg"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commons.wikimedia.org/wiki/File:Solar_panel_for_the_ferris_wheel_in_Santa_Monica_2009.jpg" TargetMode="External"/><Relationship Id="rId5" Type="http://schemas.openxmlformats.org/officeDocument/2006/relationships/hyperlink" Target="http://newsroom.smgov.net/2016/04/28/santa-monica-city-council-votes-in-aggressive-renewable-energy-requirement-on-new-construction-implementation-begins-in-30-days" TargetMode="External"/><Relationship Id="rId4" Type="http://schemas.openxmlformats.org/officeDocument/2006/relationships/hyperlink" Target="http://inhabitat.com/tag/solar/"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inhabitat.com/i-drove-toyotas-new-mirai-hydrogen-car-to-a-sewage-plant-and-filled-it-with-poo-power/" TargetMode="External"/><Relationship Id="rId13" Type="http://schemas.openxmlformats.org/officeDocument/2006/relationships/hyperlink" Target="http://www.theguardian.com/environment/2014/nov/20/uks-first-poo-bus-hits-the-road" TargetMode="External"/><Relationship Id="rId3" Type="http://schemas.openxmlformats.org/officeDocument/2006/relationships/hyperlink" Target="http://www.bathbuscompany.com/news/98-all-aboard-the-bio-bus" TargetMode="External"/><Relationship Id="rId7" Type="http://schemas.openxmlformats.org/officeDocument/2006/relationships/hyperlink" Target="http://www.wessexwater.co.uk/news/threecol.aspx?id=12018" TargetMode="External"/><Relationship Id="rId12" Type="http://schemas.openxmlformats.org/officeDocument/2006/relationships/hyperlink" Target="http://inhabitat.com/rwandas-poo-powered-prisons-are-75-fueled-by-burning-inmates-wast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inhabitat.com/spanish-town-to-become-the-first-ever-to-run-its-vehicles-on-sewage/" TargetMode="External"/><Relationship Id="rId11" Type="http://schemas.openxmlformats.org/officeDocument/2006/relationships/hyperlink" Target="http://inhabitat.com/denver-zoo-develops-a-poo-power-system-and-tests-it-out-on-a-rickshaw/" TargetMode="External"/><Relationship Id="rId5" Type="http://schemas.openxmlformats.org/officeDocument/2006/relationships/hyperlink" Target="http://inhabitat.com/poo-power-bill-melinda-gates-foundation-funds-first-fecal-sludge-to-bio-diesel-plant-in-ghana/" TargetMode="External"/><Relationship Id="rId10" Type="http://schemas.openxmlformats.org/officeDocument/2006/relationships/hyperlink" Target="http://inhabitat.com/6-ways-to-convert-poo-into-power/" TargetMode="External"/><Relationship Id="rId4" Type="http://schemas.openxmlformats.org/officeDocument/2006/relationships/hyperlink" Target="http://inhabitat.com/poo-power/" TargetMode="External"/><Relationship Id="rId9" Type="http://schemas.openxmlformats.org/officeDocument/2006/relationships/hyperlink" Target="http://inhabitat.com/mexican-parks-trade-dog-poop-for-free-wi-fi-acces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questcanada.org/events-projects/research/eco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Shape 25"/>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6" name="Shape 26"/>
          <p:cNvSpPr txBox="1">
            <a:spLocks noGrp="1"/>
          </p:cNvSpPr>
          <p:nvPr>
            <p:ph type="body" idx="1"/>
          </p:nvPr>
        </p:nvSpPr>
        <p:spPr>
          <a:xfrm>
            <a:off x="702310" y="4421823"/>
            <a:ext cx="5618480" cy="4189095"/>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7" name="Shape 27"/>
          <p:cNvSpPr txBox="1">
            <a:spLocks noGrp="1"/>
          </p:cNvSpPr>
          <p:nvPr>
            <p:ph type="sldNum" idx="12"/>
          </p:nvPr>
        </p:nvSpPr>
        <p:spPr>
          <a:xfrm>
            <a:off x="3978132" y="8842028"/>
            <a:ext cx="3043343" cy="465454"/>
          </a:xfrm>
          <a:prstGeom prst="rect">
            <a:avLst/>
          </a:prstGeom>
          <a:noFill/>
          <a:ln>
            <a:noFill/>
          </a:ln>
        </p:spPr>
        <p:txBody>
          <a:bodyPr lIns="93300" tIns="46650" rIns="93300" bIns="4665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88046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a:t>
            </a:r>
            <a:r>
              <a:rPr lang="en-CA" baseline="0" dirty="0" smtClean="0"/>
              <a:t> District energy system was a key action in Guelph’s </a:t>
            </a:r>
            <a:r>
              <a:rPr lang="en-CA" dirty="0" smtClean="0"/>
              <a:t>Community </a:t>
            </a:r>
            <a:r>
              <a:rPr lang="en-CA" dirty="0" smtClean="0"/>
              <a:t>Energy </a:t>
            </a:r>
            <a:r>
              <a:rPr lang="en-CA" dirty="0" smtClean="0"/>
              <a:t>Plan</a:t>
            </a:r>
            <a:r>
              <a:rPr lang="en-CA" baseline="0" dirty="0" smtClean="0"/>
              <a:t>. </a:t>
            </a:r>
            <a:r>
              <a:rPr lang="en-CA" dirty="0" smtClean="0"/>
              <a:t>This </a:t>
            </a:r>
            <a:r>
              <a:rPr lang="en-CA" dirty="0" smtClean="0"/>
              <a:t>plan outlined a comprehensive roadmap to 2031 that ensured the City provided clean and competitive energy services to a population expected to grow by 50% to 175,000.</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As </a:t>
            </a:r>
            <a:r>
              <a:rPr lang="en-CA" sz="1200" b="0" i="0" kern="1200" dirty="0" smtClean="0">
                <a:solidFill>
                  <a:schemeClr val="tx1"/>
                </a:solidFill>
                <a:latin typeface="+mn-lt"/>
                <a:ea typeface="+mn-ea"/>
                <a:cs typeface="+mn-cs"/>
              </a:rPr>
              <a:t>part of the District Energy</a:t>
            </a:r>
            <a:r>
              <a:rPr lang="en-CA" sz="1200" b="0" i="0" kern="1200" baseline="0" dirty="0" smtClean="0">
                <a:solidFill>
                  <a:schemeClr val="tx1"/>
                </a:solidFill>
                <a:latin typeface="+mn-lt"/>
                <a:ea typeface="+mn-ea"/>
                <a:cs typeface="+mn-cs"/>
              </a:rPr>
              <a:t> Strategic Plan</a:t>
            </a:r>
            <a:r>
              <a:rPr lang="en-CA" sz="1200" b="0" i="0" kern="1200" dirty="0" smtClean="0">
                <a:solidFill>
                  <a:schemeClr val="tx1"/>
                </a:solidFill>
                <a:latin typeface="+mn-lt"/>
                <a:ea typeface="+mn-ea"/>
                <a:cs typeface="+mn-cs"/>
              </a:rPr>
              <a:t>, </a:t>
            </a:r>
            <a:r>
              <a:rPr lang="en-CA" sz="1200" b="0" i="0" kern="1200" dirty="0" smtClean="0">
                <a:solidFill>
                  <a:schemeClr val="tx1"/>
                </a:solidFill>
                <a:latin typeface="+mn-lt"/>
                <a:ea typeface="+mn-ea"/>
                <a:cs typeface="+mn-cs"/>
              </a:rPr>
              <a:t>the</a:t>
            </a:r>
            <a:r>
              <a:rPr lang="en-CA" sz="1200" b="0" i="0" kern="1200" baseline="0" dirty="0" smtClean="0">
                <a:solidFill>
                  <a:schemeClr val="tx1"/>
                </a:solidFill>
                <a:latin typeface="+mn-lt"/>
                <a:ea typeface="+mn-ea"/>
                <a:cs typeface="+mn-cs"/>
              </a:rPr>
              <a:t> goal is to have at </a:t>
            </a:r>
            <a:r>
              <a:rPr lang="en-CA" sz="1200" b="0" i="0" kern="1200" dirty="0" smtClean="0">
                <a:solidFill>
                  <a:schemeClr val="tx1"/>
                </a:solidFill>
                <a:latin typeface="+mn-lt"/>
                <a:ea typeface="+mn-ea"/>
                <a:cs typeface="+mn-cs"/>
              </a:rPr>
              <a:t>least </a:t>
            </a:r>
            <a:r>
              <a:rPr lang="en-CA" sz="1200" b="0" i="0" kern="1200" dirty="0" smtClean="0">
                <a:solidFill>
                  <a:schemeClr val="tx1"/>
                </a:solidFill>
                <a:latin typeface="+mn-lt"/>
                <a:ea typeface="+mn-ea"/>
                <a:cs typeface="+mn-cs"/>
              </a:rPr>
              <a:t>30 per cent of Guelph’s anticipated total electricity requirements will be associated with Combined Heat and Power (CHP) or other forms of local generation</a:t>
            </a:r>
            <a:r>
              <a:rPr lang="en-CA" sz="1200" b="0" i="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The District Energy System</a:t>
            </a:r>
            <a:r>
              <a:rPr lang="en-CA" sz="1200" b="0" i="0" kern="1200" baseline="0" dirty="0" smtClean="0">
                <a:solidFill>
                  <a:schemeClr val="tx1"/>
                </a:solidFill>
                <a:latin typeface="+mn-lt"/>
                <a:ea typeface="+mn-ea"/>
                <a:cs typeface="+mn-cs"/>
              </a:rPr>
              <a:t> is just one of the many actions identified as a priority within Guelph’s Community Energy Plan. </a:t>
            </a:r>
            <a:endParaRPr lang="en-CA"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baseline="0" dirty="0" smtClean="0">
              <a:solidFill>
                <a:schemeClr val="tx1"/>
              </a:solidFill>
              <a:latin typeface="+mn-lt"/>
              <a:ea typeface="+mn-ea"/>
              <a:cs typeface="+mn-cs"/>
            </a:endParaRPr>
          </a:p>
          <a:p>
            <a:endParaRPr lang="en-CA" dirty="0" smtClean="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7500" lnSpcReduction="20000"/>
          </a:bodyPr>
          <a:lstStyle/>
          <a:p>
            <a:r>
              <a:rPr lang="en-CA" baseline="0" dirty="0" smtClean="0"/>
              <a:t>Uses waste heat from the sewage treatment plant to provide </a:t>
            </a:r>
            <a:r>
              <a:rPr lang="en-CA" baseline="0" dirty="0" smtClean="0"/>
              <a:t>space heating and hot water to </a:t>
            </a:r>
            <a:r>
              <a:rPr lang="en-CA" baseline="0" dirty="0" smtClean="0"/>
              <a:t>the residents </a:t>
            </a:r>
            <a:r>
              <a:rPr lang="en-CA" baseline="0" dirty="0" smtClean="0"/>
              <a:t>of False Creek Neighbourhood. Currently, they are connected to 4,389 residential suites and has saved a total of 10,000 tonnes of CO2 emissions. </a:t>
            </a:r>
          </a:p>
          <a:p>
            <a:endParaRPr lang="en-CA" dirty="0" smtClean="0"/>
          </a:p>
          <a:p>
            <a:r>
              <a:rPr lang="en-CA" dirty="0" smtClean="0"/>
              <a:t>The </a:t>
            </a:r>
            <a:r>
              <a:rPr lang="en-CA" dirty="0" smtClean="0"/>
              <a:t>project commenced</a:t>
            </a:r>
            <a:r>
              <a:rPr lang="en-CA" baseline="0" dirty="0" smtClean="0"/>
              <a:t> in </a:t>
            </a:r>
            <a:r>
              <a:rPr lang="en-CA" baseline="0" dirty="0" smtClean="0"/>
              <a:t>2010</a:t>
            </a:r>
            <a:endParaRPr lang="en-CA" dirty="0" smtClean="0"/>
          </a:p>
          <a:p>
            <a:endParaRPr lang="en-CA" baseline="0" dirty="0" smtClean="0"/>
          </a:p>
          <a:p>
            <a:r>
              <a:rPr lang="en-CA" baseline="0" dirty="0" smtClean="0"/>
              <a:t>http://vancouver.ca/home-property-development/southeast-false-creek-neighbourhood-energy-utility.aspx</a:t>
            </a:r>
          </a:p>
          <a:p>
            <a:endParaRPr lang="en-CA" baseline="0" dirty="0" smtClean="0"/>
          </a:p>
          <a:p>
            <a:endParaRPr lang="en-CA" baseline="0" dirty="0" smtClean="0"/>
          </a:p>
          <a:p>
            <a:endParaRPr lang="en-CA" baseline="0" dirty="0" smtClean="0"/>
          </a:p>
          <a:p>
            <a:endParaRPr lang="en-CA" baseline="0"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7500" lnSpcReduction="20000"/>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Saanich’s</a:t>
            </a:r>
            <a:r>
              <a:rPr lang="en-US" sz="1200" b="0" i="0" kern="1200" dirty="0" smtClean="0">
                <a:solidFill>
                  <a:schemeClr val="tx1"/>
                </a:solidFill>
                <a:latin typeface="+mn-lt"/>
                <a:ea typeface="+mn-ea"/>
                <a:cs typeface="+mn-cs"/>
              </a:rPr>
              <a:t> renewable energy heat recovery project captures the thermal energy from wastewater effluent and circulates it through a district energy system to heat a swimming pool at the district's Panorama Recreation Centre, the treatment plant, an adjacent greenhouse facility and an elementary school.</a:t>
            </a:r>
            <a:r>
              <a:rPr lang="en-US" sz="1200" b="0" i="0" kern="1200" baseline="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Saanich</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committed </a:t>
            </a:r>
            <a:r>
              <a:rPr lang="en-US" sz="1200" b="0" i="0" kern="1200" dirty="0" smtClean="0">
                <a:solidFill>
                  <a:schemeClr val="tx1"/>
                </a:solidFill>
                <a:latin typeface="+mn-lt"/>
                <a:ea typeface="+mn-ea"/>
                <a:cs typeface="+mn-cs"/>
              </a:rPr>
              <a:t>to </a:t>
            </a:r>
            <a:r>
              <a:rPr lang="en-US" sz="1200" b="0" i="0" kern="1200" dirty="0" smtClean="0">
                <a:solidFill>
                  <a:schemeClr val="tx1"/>
                </a:solidFill>
                <a:latin typeface="+mn-lt"/>
                <a:ea typeface="+mn-ea"/>
                <a:cs typeface="+mn-cs"/>
              </a:rPr>
              <a:t>having</a:t>
            </a:r>
            <a:r>
              <a:rPr lang="en-US" sz="1200" b="0" i="0" kern="1200" baseline="0" dirty="0" smtClean="0">
                <a:solidFill>
                  <a:schemeClr val="tx1"/>
                </a:solidFill>
                <a:latin typeface="+mn-lt"/>
                <a:ea typeface="+mn-ea"/>
                <a:cs typeface="+mn-cs"/>
              </a:rPr>
              <a:t> the municipal operations be </a:t>
            </a:r>
            <a:r>
              <a:rPr lang="en-US" sz="1200" b="0" i="0" kern="1200" dirty="0" smtClean="0">
                <a:solidFill>
                  <a:schemeClr val="tx1"/>
                </a:solidFill>
                <a:latin typeface="+mn-lt"/>
                <a:ea typeface="+mn-ea"/>
                <a:cs typeface="+mn-cs"/>
              </a:rPr>
              <a:t>carbon-neutral </a:t>
            </a:r>
            <a:r>
              <a:rPr lang="en-US" sz="1200" b="0" i="0" kern="1200" dirty="0" smtClean="0">
                <a:solidFill>
                  <a:schemeClr val="tx1"/>
                </a:solidFill>
                <a:latin typeface="+mn-lt"/>
                <a:ea typeface="+mn-ea"/>
                <a:cs typeface="+mn-cs"/>
              </a:rPr>
              <a:t>by 2012 under BC's Climate Action Charter</a:t>
            </a:r>
            <a:r>
              <a:rPr lang="en-US" sz="1200" b="0" i="0" kern="1200" baseline="0" dirty="0" smtClean="0">
                <a:solidFill>
                  <a:schemeClr val="tx1"/>
                </a:solidFill>
                <a:latin typeface="+mn-lt"/>
                <a:ea typeface="+mn-ea"/>
                <a:cs typeface="+mn-cs"/>
              </a:rPr>
              <a:t> by </a:t>
            </a:r>
            <a:r>
              <a:rPr lang="en-US" sz="1200" b="0" i="0" kern="1200" dirty="0" smtClean="0">
                <a:solidFill>
                  <a:schemeClr val="tx1"/>
                </a:solidFill>
                <a:latin typeface="+mn-lt"/>
                <a:ea typeface="+mn-ea"/>
                <a:cs typeface="+mn-cs"/>
              </a:rPr>
              <a:t>reducing energy use for its operations and increasing its use of renewable energy.</a:t>
            </a:r>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The </a:t>
            </a:r>
            <a:r>
              <a:rPr lang="en-US" sz="1200" b="0" i="0" kern="1200" dirty="0" smtClean="0">
                <a:solidFill>
                  <a:schemeClr val="tx1"/>
                </a:solidFill>
                <a:latin typeface="+mn-lt"/>
                <a:ea typeface="+mn-ea"/>
                <a:cs typeface="+mn-cs"/>
              </a:rPr>
              <a:t>renewable energy system replaces natural gas heating for the </a:t>
            </a:r>
            <a:r>
              <a:rPr lang="en-US" sz="1200" b="0" i="0" kern="1200" dirty="0" smtClean="0">
                <a:solidFill>
                  <a:schemeClr val="tx1"/>
                </a:solidFill>
                <a:latin typeface="+mn-lt"/>
                <a:ea typeface="+mn-ea"/>
                <a:cs typeface="+mn-cs"/>
              </a:rPr>
              <a:t>pool. The project cost 3,3 million and replaces $112K in annual natural gas costs.</a:t>
            </a:r>
            <a:r>
              <a:rPr lang="en-US" sz="1200" b="0" i="0" kern="1200" baseline="0" dirty="0" smtClean="0">
                <a:solidFill>
                  <a:schemeClr val="tx1"/>
                </a:solidFill>
                <a:latin typeface="+mn-lt"/>
                <a:ea typeface="+mn-ea"/>
                <a:cs typeface="+mn-cs"/>
              </a:rPr>
              <a:t> ROI is estimated at 15 years based on current natural gas prices. </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http://www.fcm.ca/home/awards/fcm-sustainable-communities-awards/past-winners/2013-winners/2013-energy-projects-co-winner-1.htm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Cold water is taken from the Lake Ontario depths into the intake pipes which enter the Toronto’s district energy system providing cool air for air conditioning systems within the downtown core.  (Air conditioning is one of the most expensive uses of electricity, this cooling system reduces the peak load demand) reducing the cooling load for the Toronto grid will help reduce the overall energy prices, especially during peak energy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CA" dirty="0" smtClean="0"/>
              <a:t>The </a:t>
            </a:r>
            <a:r>
              <a:rPr lang="en-CA" dirty="0" smtClean="0"/>
              <a:t>system uses 85 million kilowatt-hours per year less than conventional cooling systems or roughly the amount of power required to supply 6800 homes a year. </a:t>
            </a:r>
          </a:p>
          <a:p>
            <a:endParaRPr lang="en-CA" dirty="0" smtClean="0"/>
          </a:p>
          <a:p>
            <a:r>
              <a:rPr lang="en-CA" dirty="0" smtClean="0"/>
              <a:t>A key message conveyed to potential customers was that the project offered long-term price stability (insulated from price hikes for electricity or gas) and reduced maintenance costs. Making this business case meant developing a rapport with customers, from the building manager to the senior </a:t>
            </a:r>
            <a:r>
              <a:rPr lang="en-CA" dirty="0" smtClean="0"/>
              <a:t>decision-maker. </a:t>
            </a:r>
            <a:endParaRPr lang="en-CA" dirty="0" smtClean="0"/>
          </a:p>
          <a:p>
            <a:endParaRPr lang="en-CA" dirty="0" smtClean="0"/>
          </a:p>
          <a:p>
            <a:r>
              <a:rPr lang="en-CA" dirty="0" smtClean="0"/>
              <a:t>Three </a:t>
            </a:r>
            <a:r>
              <a:rPr lang="en-CA" dirty="0" smtClean="0"/>
              <a:t>intake pipes each reaching 5 km into Lake Ontario bring cold water (4°C) from 83 metres below the surface of the lake to the City of Toronto’s water filtration plant. The pipes are made from high-density polyethylene and are held in place on the bottom of Lake Ontario using concrete collars. Close to the shoreline, they are buried in the beach sand to prevent damage from wind and wave action and ships. The pipes are routed to the City’s water intake and filtration plant on Toronto Island, and from there to the John Street pumping station.</a:t>
            </a:r>
          </a:p>
          <a:p>
            <a:endParaRPr lang="en-CA" dirty="0" smtClean="0"/>
          </a:p>
          <a:p>
            <a:r>
              <a:rPr lang="en-CA" baseline="0" dirty="0" smtClean="0"/>
              <a:t>http</a:t>
            </a:r>
            <a:r>
              <a:rPr lang="en-CA" baseline="0" dirty="0" smtClean="0"/>
              <a:t>://www.districtenergy.org/assets/CDEA/Case-Studies/Enwave-case-history-Toronto7-19-07.pdf</a:t>
            </a:r>
          </a:p>
          <a:p>
            <a:endParaRPr lang="en-CA" baseline="0" dirty="0" smtClean="0"/>
          </a:p>
          <a:p>
            <a:r>
              <a:rPr lang="en-CA" baseline="0" dirty="0" smtClean="0"/>
              <a:t>https://crcresearch.org/case-studies/case-studies-sustainable-infrastructure/energy/deep-water-cooling</a:t>
            </a:r>
          </a:p>
          <a:p>
            <a:endParaRPr lang="en-CA" baseline="0" dirty="0" smtClean="0"/>
          </a:p>
          <a:p>
            <a:endParaRPr lang="en-CA" baseline="0" dirty="0" smtClean="0"/>
          </a:p>
          <a:p>
            <a:endParaRPr lang="en-CA"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baseline="0" dirty="0" smtClean="0"/>
              <a:t>Pictures</a:t>
            </a:r>
            <a:r>
              <a:rPr lang="en-US" baseline="0" dirty="0" smtClean="0"/>
              <a:t>: </a:t>
            </a:r>
            <a:r>
              <a:rPr lang="en-US" baseline="0" dirty="0" smtClean="0"/>
              <a:t>(starting at bottom left and going clockwise) Guelph; Moose </a:t>
            </a:r>
            <a:r>
              <a:rPr lang="en-US" baseline="0" dirty="0" smtClean="0"/>
              <a:t>creek </a:t>
            </a:r>
            <a:r>
              <a:rPr lang="en-US" baseline="0" dirty="0" smtClean="0"/>
              <a:t>Ottawa; </a:t>
            </a:r>
            <a:r>
              <a:rPr lang="en-US" dirty="0" smtClean="0"/>
              <a:t>Britannia</a:t>
            </a:r>
            <a:r>
              <a:rPr lang="en-US" baseline="0" dirty="0" smtClean="0"/>
              <a:t> in </a:t>
            </a:r>
            <a:r>
              <a:rPr lang="en-US" baseline="0" dirty="0" smtClean="0"/>
              <a:t>peel </a:t>
            </a:r>
            <a:r>
              <a:rPr lang="en-US" baseline="0" dirty="0" smtClean="0"/>
              <a:t>Region; </a:t>
            </a:r>
            <a:r>
              <a:rPr lang="en-US" baseline="0" dirty="0" err="1" smtClean="0"/>
              <a:t>Halton</a:t>
            </a:r>
            <a:r>
              <a:rPr lang="en-US" baseline="0" dirty="0" smtClean="0"/>
              <a:t> </a:t>
            </a:r>
            <a:endParaRPr lang="en-US" baseline="0" dirty="0" smtClean="0"/>
          </a:p>
          <a:p>
            <a:endParaRPr lang="en-US" baseline="0" dirty="0" smtClean="0"/>
          </a:p>
          <a:p>
            <a:r>
              <a:rPr lang="en-US" sz="1200" kern="1200" baseline="0" dirty="0" smtClean="0">
                <a:solidFill>
                  <a:schemeClr val="tx1"/>
                </a:solidFill>
                <a:latin typeface="+mn-lt"/>
                <a:ea typeface="+mn-ea"/>
                <a:cs typeface="+mn-cs"/>
              </a:rPr>
              <a:t>Landfill Gas (LFG) generation projects use proven technology and are </a:t>
            </a:r>
            <a:r>
              <a:rPr lang="en-US" sz="1200" kern="1200" baseline="0" dirty="0" smtClean="0">
                <a:solidFill>
                  <a:schemeClr val="tx1"/>
                </a:solidFill>
                <a:latin typeface="+mn-lt"/>
                <a:ea typeface="+mn-ea"/>
                <a:cs typeface="+mn-cs"/>
              </a:rPr>
              <a:t>common in </a:t>
            </a:r>
            <a:r>
              <a:rPr lang="en-US" sz="1200" kern="1200" baseline="0" dirty="0" smtClean="0">
                <a:solidFill>
                  <a:schemeClr val="tx1"/>
                </a:solidFill>
                <a:latin typeface="+mn-lt"/>
                <a:ea typeface="+mn-ea"/>
                <a:cs typeface="+mn-cs"/>
              </a:rPr>
              <a:t>Europe and North America. Projects in Ontario that are similar to </a:t>
            </a:r>
            <a:r>
              <a:rPr lang="en-US" sz="1200" kern="1200" baseline="0" dirty="0" smtClean="0">
                <a:solidFill>
                  <a:schemeClr val="tx1"/>
                </a:solidFill>
                <a:latin typeface="+mn-lt"/>
                <a:ea typeface="+mn-ea"/>
                <a:cs typeface="+mn-cs"/>
              </a:rPr>
              <a:t>the proposed </a:t>
            </a:r>
            <a:r>
              <a:rPr lang="en-US" sz="1200" kern="1200" baseline="0" dirty="0" smtClean="0">
                <a:solidFill>
                  <a:schemeClr val="tx1"/>
                </a:solidFill>
                <a:latin typeface="+mn-lt"/>
                <a:ea typeface="+mn-ea"/>
                <a:cs typeface="+mn-cs"/>
              </a:rPr>
              <a:t>LFG generation project include</a:t>
            </a:r>
            <a:r>
              <a:rPr lang="en-US" sz="1200" kern="1200" baseline="0" dirty="0" smtClean="0">
                <a:solidFill>
                  <a:schemeClr val="tx1"/>
                </a:solidFill>
                <a:latin typeface="+mn-lt"/>
                <a:ea typeface="+mn-ea"/>
                <a:cs typeface="+mn-cs"/>
              </a:rPr>
              <a:t>:</a:t>
            </a:r>
            <a:br>
              <a:rPr lang="en-US" sz="1200" kern="1200" baseline="0" dirty="0" smtClean="0">
                <a:solidFill>
                  <a:schemeClr val="tx1"/>
                </a:solidFill>
                <a:latin typeface="+mn-lt"/>
                <a:ea typeface="+mn-ea"/>
                <a:cs typeface="+mn-cs"/>
              </a:rPr>
            </a:br>
            <a:endParaRPr lang="en-US" sz="1200" kern="1200" baseline="0" dirty="0" smtClean="0">
              <a:solidFill>
                <a:schemeClr val="tx1"/>
              </a:solidFill>
              <a:latin typeface="+mn-lt"/>
              <a:ea typeface="+mn-ea"/>
              <a:cs typeface="+mn-cs"/>
            </a:endParaRPr>
          </a:p>
          <a:p>
            <a:r>
              <a:rPr lang="en-US" sz="1200" i="1" kern="1200" baseline="0" dirty="0" err="1" smtClean="0">
                <a:solidFill>
                  <a:schemeClr val="tx1"/>
                </a:solidFill>
                <a:latin typeface="+mn-lt"/>
                <a:ea typeface="+mn-ea"/>
                <a:cs typeface="+mn-cs"/>
              </a:rPr>
              <a:t>Beare</a:t>
            </a:r>
            <a:r>
              <a:rPr lang="en-US" sz="1200" i="1" kern="1200" baseline="0" dirty="0" smtClean="0">
                <a:solidFill>
                  <a:schemeClr val="tx1"/>
                </a:solidFill>
                <a:latin typeface="+mn-lt"/>
                <a:ea typeface="+mn-ea"/>
                <a:cs typeface="+mn-cs"/>
              </a:rPr>
              <a:t> Road Landfill, Toronto (1996, 5.7 MW)</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Waterloo Landfill (1999, 4.6 MW)</a:t>
            </a:r>
          </a:p>
          <a:p>
            <a:r>
              <a:rPr lang="en-US" sz="1200"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Brittania</a:t>
            </a:r>
            <a:r>
              <a:rPr lang="en-US" sz="1200" i="1" kern="1200" baseline="0" dirty="0" smtClean="0">
                <a:solidFill>
                  <a:schemeClr val="tx1"/>
                </a:solidFill>
                <a:latin typeface="+mn-lt"/>
                <a:ea typeface="+mn-ea"/>
                <a:cs typeface="+mn-cs"/>
              </a:rPr>
              <a:t> Road Landfill, Mississauga (5.5 MW)</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Aurora Landfill (2005, 1.1 MW)</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Trail Road Landfill, Ottawa (2006, 5.3 MW)</a:t>
            </a:r>
          </a:p>
          <a:p>
            <a:r>
              <a:rPr lang="en-US" sz="1200"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Eastview</a:t>
            </a:r>
            <a:r>
              <a:rPr lang="en-US" sz="1200" i="1" kern="1200" baseline="0" dirty="0" smtClean="0">
                <a:solidFill>
                  <a:schemeClr val="tx1"/>
                </a:solidFill>
                <a:latin typeface="+mn-lt"/>
                <a:ea typeface="+mn-ea"/>
                <a:cs typeface="+mn-cs"/>
              </a:rPr>
              <a:t> Landfill, Guelph (2006, 2.4 MW)</a:t>
            </a:r>
          </a:p>
          <a:p>
            <a:r>
              <a:rPr lang="en-US" sz="1200"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Halton</a:t>
            </a:r>
            <a:r>
              <a:rPr lang="en-US" sz="1200" i="1" kern="1200" baseline="0" dirty="0" smtClean="0">
                <a:solidFill>
                  <a:schemeClr val="tx1"/>
                </a:solidFill>
                <a:latin typeface="+mn-lt"/>
                <a:ea typeface="+mn-ea"/>
                <a:cs typeface="+mn-cs"/>
              </a:rPr>
              <a:t> Region Landfill (2007, 2.1 MW)</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Blackwell Road Landfill, Sarnia (2007, 1.6 MW)</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Sudbury Landfill (2007, 1.6 MW)</a:t>
            </a:r>
          </a:p>
          <a:p>
            <a:r>
              <a:rPr lang="en-US" sz="120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East Landfill, Niagara Falls (2007, 1.0 MW)</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CA" sz="1200" kern="1200" dirty="0" smtClean="0">
                <a:solidFill>
                  <a:schemeClr val="tx1"/>
                </a:solidFill>
                <a:latin typeface="+mn-lt"/>
                <a:ea typeface="+mn-ea"/>
                <a:cs typeface="+mn-cs"/>
              </a:rPr>
              <a:t>The community primarily uses solar thermal energy for space cooling/heating and hot water. The result is an overall reduction on the dependency of natural gas. Another example of how the district energy system was able to reduce the overall dependency on natural gas. There is a challenge to make a business case to transfer our dependency from natural gas to electricity since natural gas is so cheap. These examples are great case studies to learn how we can make this transition possible. </a:t>
            </a:r>
          </a:p>
          <a:p>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Drakes Landing is a community of 52 homes powered by an integrated system of solar thermal panels on garages, underground net-works, short-term (STTS) and long-term (BTES) energy storage facilities, two different types of housing energy and water efficiency standards, and the additional genius of having real-time information on how efficient this community is through their website and/or cell phone app.</a:t>
            </a:r>
            <a:r>
              <a:rPr lang="en-CA" sz="1200" kern="1200" baseline="0" dirty="0" smtClean="0">
                <a:solidFill>
                  <a:schemeClr val="tx1"/>
                </a:solidFill>
                <a:latin typeface="+mn-lt"/>
                <a:ea typeface="+mn-ea"/>
                <a:cs typeface="+mn-cs"/>
              </a:rPr>
              <a:t> </a:t>
            </a:r>
          </a:p>
          <a:p>
            <a:endParaRPr lang="en-CA" sz="1200" kern="1200" baseline="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The thermal energy collected from the solar panels is used to heat a glycol solution that travels from the solar panels, through underground isolated trenches into the energy storage facility. The glycol passes through a heat exchanger that transfers the thermal energy from the glycol into water tanks. The water tanks heat up and stay hot for long periods of time. During the night time, the glycol would travel from the heated water tanks and into the homes. The excess heat that is not being used by the homes gets transferred from the short-term thermal storage to the Bore Hole Long-term energy storage, where 144 holes run 37m long below the ground 35 m in diameter. The holes allow for the hot water to run through and heat the surrounding soil, which contains a mixture of sand, clay, high density R4 insulation, water proof membranes and other landscaping materials to ensure the thermal energy does not escape as this thermal energy will be used in the winter months. During the winter months, the heat from the BTES is used to heat the water running through the holes to heat the STTS which would then heat the glycol travelling back to the Drake Landing homes.</a:t>
            </a:r>
          </a:p>
          <a:p>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The solar panels are able to meet 90% of the homes space heating needs, and cover 60% of the occupant’s hot water requirements. This means is that it is resilient enough to tackle -33 C temperatures in the winter and 28.3 C in the summer using the power of the sun.</a:t>
            </a:r>
            <a:r>
              <a:rPr lang="en-CA" sz="1200" kern="1200" baseline="0" dirty="0" smtClean="0">
                <a:solidFill>
                  <a:schemeClr val="tx1"/>
                </a:solidFill>
                <a:latin typeface="+mn-lt"/>
                <a:ea typeface="+mn-ea"/>
                <a:cs typeface="+mn-cs"/>
              </a:rPr>
              <a:t> </a:t>
            </a:r>
            <a:r>
              <a:rPr lang="en-CA" sz="1200" kern="1200" dirty="0" smtClean="0">
                <a:solidFill>
                  <a:schemeClr val="tx1"/>
                </a:solidFill>
                <a:latin typeface="+mn-lt"/>
                <a:ea typeface="+mn-ea"/>
                <a:cs typeface="+mn-cs"/>
              </a:rPr>
              <a:t>The efficiency of the houses combined with the solar energy components is so efficient that it uses 30% less energy than that of a conventional Canadian home.  If the energy demand of the houses surpasses the energy supply within the STTS and the BTES, then there is a backup gas generator just in case. </a:t>
            </a:r>
            <a:endParaRPr lang="en-US" sz="1200" kern="1200" dirty="0" smtClean="0">
              <a:solidFill>
                <a:schemeClr val="tx1"/>
              </a:solidFill>
              <a:latin typeface="+mn-lt"/>
              <a:ea typeface="+mn-ea"/>
              <a:cs typeface="+mn-cs"/>
            </a:endParaRPr>
          </a:p>
          <a:p>
            <a:endParaRPr lang="en-CA" sz="1200" kern="1200" baseline="0" dirty="0" smtClean="0">
              <a:solidFill>
                <a:schemeClr val="tx1"/>
              </a:solidFill>
              <a:latin typeface="+mn-lt"/>
              <a:ea typeface="+mn-ea"/>
              <a:cs typeface="+mn-cs"/>
            </a:endParaRPr>
          </a:p>
          <a:p>
            <a:endParaRPr lang="en-CA" sz="1200" kern="1200" baseline="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endParaRPr lang="en-CA"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notes on previous slide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0000" lnSpcReduction="20000"/>
          </a:bodyPr>
          <a:lstStyle/>
          <a:p>
            <a:r>
              <a:rPr lang="en-US" sz="1200" kern="1200" baseline="0" dirty="0" smtClean="0">
                <a:solidFill>
                  <a:schemeClr val="tx1"/>
                </a:solidFill>
                <a:latin typeface="+mn-lt"/>
                <a:ea typeface="+mn-ea"/>
                <a:cs typeface="+mn-cs"/>
              </a:rPr>
              <a:t>The Regent Park Community Energy System (RPCES) is a hot water district energy system, in Regent Park, Toronto, </a:t>
            </a:r>
            <a:r>
              <a:rPr lang="en-US" sz="1200" kern="1200" baseline="0" dirty="0" smtClean="0">
                <a:solidFill>
                  <a:schemeClr val="tx1"/>
                </a:solidFill>
                <a:latin typeface="+mn-lt"/>
                <a:ea typeface="+mn-ea"/>
                <a:cs typeface="+mn-cs"/>
              </a:rPr>
              <a:t>Ontario. Regent Park is one of the oldest </a:t>
            </a:r>
            <a:r>
              <a:rPr lang="en-US" sz="1200" kern="1200" baseline="0" dirty="0" smtClean="0">
                <a:solidFill>
                  <a:schemeClr val="tx1"/>
                </a:solidFill>
                <a:latin typeface="+mn-lt"/>
                <a:ea typeface="+mn-ea"/>
                <a:cs typeface="+mn-cs"/>
              </a:rPr>
              <a:t>&amp; largest social housing project in </a:t>
            </a:r>
            <a:r>
              <a:rPr lang="en-US" sz="1200" kern="1200" baseline="0" dirty="0" smtClean="0">
                <a:solidFill>
                  <a:schemeClr val="tx1"/>
                </a:solidFill>
                <a:latin typeface="+mn-lt"/>
                <a:ea typeface="+mn-ea"/>
                <a:cs typeface="+mn-cs"/>
              </a:rPr>
              <a:t>Canada. It covers an area of 69-acres </a:t>
            </a:r>
            <a:r>
              <a:rPr lang="en-US" sz="1200" kern="1200" baseline="0" dirty="0" smtClean="0">
                <a:solidFill>
                  <a:schemeClr val="tx1"/>
                </a:solidFill>
                <a:latin typeface="+mn-lt"/>
                <a:ea typeface="+mn-ea"/>
                <a:cs typeface="+mn-cs"/>
              </a:rPr>
              <a:t>in </a:t>
            </a:r>
            <a:r>
              <a:rPr lang="en-US" sz="1200" kern="1200" baseline="0" dirty="0" smtClean="0">
                <a:solidFill>
                  <a:schemeClr val="tx1"/>
                </a:solidFill>
                <a:latin typeface="+mn-lt"/>
                <a:ea typeface="+mn-ea"/>
                <a:cs typeface="+mn-cs"/>
              </a:rPr>
              <a:t>east downtown Toronto. It was originally </a:t>
            </a:r>
            <a:r>
              <a:rPr lang="en-US" sz="1200" kern="1200" baseline="0" dirty="0" smtClean="0">
                <a:solidFill>
                  <a:schemeClr val="tx1"/>
                </a:solidFill>
                <a:latin typeface="+mn-lt"/>
                <a:ea typeface="+mn-ea"/>
                <a:cs typeface="+mn-cs"/>
              </a:rPr>
              <a:t>home to 7,500 people </a:t>
            </a:r>
            <a:r>
              <a:rPr lang="en-US" sz="1200" kern="1200" baseline="0" dirty="0" smtClean="0">
                <a:solidFill>
                  <a:schemeClr val="tx1"/>
                </a:solidFill>
                <a:latin typeface="+mn-lt"/>
                <a:ea typeface="+mn-ea"/>
                <a:cs typeface="+mn-cs"/>
              </a:rPr>
              <a:t>and now following a $1billon </a:t>
            </a:r>
            <a:r>
              <a:rPr lang="en-US" sz="1200" kern="1200" baseline="0" dirty="0" smtClean="0">
                <a:solidFill>
                  <a:schemeClr val="tx1"/>
                </a:solidFill>
                <a:latin typeface="+mn-lt"/>
                <a:ea typeface="+mn-ea"/>
                <a:cs typeface="+mn-cs"/>
              </a:rPr>
              <a:t>transformation </a:t>
            </a:r>
            <a:r>
              <a:rPr lang="en-US" sz="1200" kern="1200" baseline="0" dirty="0" smtClean="0">
                <a:solidFill>
                  <a:schemeClr val="tx1"/>
                </a:solidFill>
                <a:latin typeface="+mn-lt"/>
                <a:ea typeface="+mn-ea"/>
                <a:cs typeface="+mn-cs"/>
              </a:rPr>
              <a:t> it is a mix of residential </a:t>
            </a:r>
            <a:r>
              <a:rPr lang="en-US" sz="1200" kern="1200" baseline="0" dirty="0" smtClean="0">
                <a:solidFill>
                  <a:schemeClr val="tx1"/>
                </a:solidFill>
                <a:latin typeface="+mn-lt"/>
                <a:ea typeface="+mn-ea"/>
                <a:cs typeface="+mn-cs"/>
              </a:rPr>
              <a:t>(market &amp; social housing), commercial, retail &amp; institutional </a:t>
            </a:r>
            <a:r>
              <a:rPr lang="en-US" sz="1200" kern="1200" baseline="0" dirty="0" smtClean="0">
                <a:solidFill>
                  <a:schemeClr val="tx1"/>
                </a:solidFill>
                <a:latin typeface="+mn-lt"/>
                <a:ea typeface="+mn-ea"/>
                <a:cs typeface="+mn-cs"/>
              </a:rPr>
              <a:t>spaces and will be home </a:t>
            </a:r>
            <a:r>
              <a:rPr lang="en-US" sz="1200" kern="1200" baseline="0" dirty="0" smtClean="0">
                <a:solidFill>
                  <a:schemeClr val="tx1"/>
                </a:solidFill>
                <a:latin typeface="+mn-lt"/>
                <a:ea typeface="+mn-ea"/>
                <a:cs typeface="+mn-cs"/>
              </a:rPr>
              <a:t>to a mixed community of 12,500 </a:t>
            </a:r>
            <a:r>
              <a:rPr lang="en-US" sz="1200" kern="1200" baseline="0" dirty="0" smtClean="0">
                <a:solidFill>
                  <a:schemeClr val="tx1"/>
                </a:solidFill>
                <a:latin typeface="+mn-lt"/>
                <a:ea typeface="+mn-ea"/>
                <a:cs typeface="+mn-cs"/>
              </a:rPr>
              <a:t>people. The focus is on both improved </a:t>
            </a:r>
            <a:r>
              <a:rPr lang="en-US" sz="1200" kern="1200" baseline="0" dirty="0" smtClean="0">
                <a:solidFill>
                  <a:schemeClr val="tx1"/>
                </a:solidFill>
                <a:latin typeface="+mn-lt"/>
                <a:ea typeface="+mn-ea"/>
                <a:cs typeface="+mn-cs"/>
              </a:rPr>
              <a:t>livability &amp; sustainability </a:t>
            </a:r>
          </a:p>
          <a:p>
            <a:r>
              <a:rPr lang="en-US" sz="1200" kern="1200" baseline="0" dirty="0" smtClean="0">
                <a:solidFill>
                  <a:schemeClr val="tx1"/>
                </a:solidFill>
                <a:latin typeface="+mn-lt"/>
                <a:ea typeface="+mn-ea"/>
                <a:cs typeface="+mn-cs"/>
              </a:rPr>
              <a:t>The </a:t>
            </a:r>
            <a:r>
              <a:rPr lang="en-US" sz="1200" kern="1200" baseline="0" dirty="0" smtClean="0">
                <a:solidFill>
                  <a:schemeClr val="tx1"/>
                </a:solidFill>
                <a:latin typeface="+mn-lt"/>
                <a:ea typeface="+mn-ea"/>
                <a:cs typeface="+mn-cs"/>
              </a:rPr>
              <a:t>central energy plant is located below grade, in the basement of 252 Sackville Street – a 22-storey TCHC residential high rise, which was the first new building in the </a:t>
            </a:r>
            <a:r>
              <a:rPr lang="en-US" sz="1200" kern="1200" baseline="0" dirty="0" smtClean="0">
                <a:solidFill>
                  <a:schemeClr val="tx1"/>
                </a:solidFill>
                <a:latin typeface="+mn-lt"/>
                <a:ea typeface="+mn-ea"/>
                <a:cs typeface="+mn-cs"/>
              </a:rPr>
              <a:t>Revitalization. </a:t>
            </a:r>
            <a:r>
              <a:rPr lang="en-US" dirty="0" smtClean="0"/>
              <a:t>When </a:t>
            </a:r>
            <a:r>
              <a:rPr lang="en-US" dirty="0" smtClean="0"/>
              <a:t>the Toronto Transit Commission closed down a busy street to replace streetcar tracks in 2007, this window of opportunity was used to install part of the DPS for Phase 2. </a:t>
            </a:r>
            <a:endParaRPr lang="en-US" dirty="0" smtClean="0"/>
          </a:p>
          <a:p>
            <a:endParaRPr lang="en-US" dirty="0" smtClean="0"/>
          </a:p>
          <a:p>
            <a:r>
              <a:rPr lang="en-US" dirty="0" smtClean="0"/>
              <a:t>The </a:t>
            </a:r>
            <a:r>
              <a:rPr lang="en-US" dirty="0" smtClean="0"/>
              <a:t>Energy Centre commenced operation in 2009 serving Phase </a:t>
            </a:r>
            <a:r>
              <a:rPr lang="en-US" dirty="0" smtClean="0"/>
              <a:t>1.</a:t>
            </a:r>
            <a:r>
              <a:rPr lang="en-US" baseline="0" dirty="0" smtClean="0"/>
              <a:t> </a:t>
            </a:r>
            <a:r>
              <a:rPr lang="en-US" dirty="0" smtClean="0"/>
              <a:t>At </a:t>
            </a:r>
            <a:r>
              <a:rPr lang="en-US" dirty="0" smtClean="0"/>
              <a:t>build-out, the Energy Centre will generate 30 </a:t>
            </a:r>
            <a:r>
              <a:rPr lang="en-US" dirty="0" err="1" smtClean="0"/>
              <a:t>MWt</a:t>
            </a:r>
            <a:r>
              <a:rPr lang="en-US" dirty="0" smtClean="0"/>
              <a:t> of heating and 4,500 tons of cooling, with provision to incorporate a variety of energy sources. There will be 4 trench </a:t>
            </a:r>
            <a:r>
              <a:rPr lang="en-US" dirty="0" err="1" smtClean="0"/>
              <a:t>kilometres</a:t>
            </a:r>
            <a:r>
              <a:rPr lang="en-US" dirty="0" smtClean="0"/>
              <a:t> of buried 4-pipe DPS and ETS for heating and cooling in each building</a:t>
            </a:r>
            <a:r>
              <a:rPr lang="en-US" dirty="0" smtClean="0"/>
              <a:t>.</a:t>
            </a:r>
          </a:p>
          <a:p>
            <a:r>
              <a:rPr lang="en-US" dirty="0" smtClean="0"/>
              <a:t> </a:t>
            </a:r>
            <a:r>
              <a:rPr lang="en-US" dirty="0" smtClean="0"/>
              <a:t/>
            </a:r>
            <a:br>
              <a:rPr lang="en-US" dirty="0" smtClean="0"/>
            </a:br>
            <a:endParaRPr lang="en-US" sz="1200"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Toronto Exhibition Place</a:t>
            </a:r>
            <a:r>
              <a:rPr lang="en-US" baseline="0" dirty="0" smtClean="0"/>
              <a:t> has been in the Community Energy Action game for quite some time. </a:t>
            </a:r>
          </a:p>
          <a:p>
            <a:endParaRPr lang="en-US" baseline="0" dirty="0" smtClean="0"/>
          </a:p>
          <a:p>
            <a:r>
              <a:rPr lang="en-US" baseline="0" dirty="0" smtClean="0"/>
              <a:t>From left: Wind </a:t>
            </a:r>
            <a:r>
              <a:rPr lang="en-US" baseline="0" dirty="0" smtClean="0"/>
              <a:t>turbine </a:t>
            </a:r>
            <a:r>
              <a:rPr lang="en-US" baseline="0" dirty="0" smtClean="0"/>
              <a:t>aka Windy to Gaby and her kids; top middle: solar </a:t>
            </a:r>
            <a:r>
              <a:rPr lang="en-US" baseline="0" dirty="0" smtClean="0"/>
              <a:t>PV – horse </a:t>
            </a:r>
            <a:r>
              <a:rPr lang="en-US" baseline="0" dirty="0" smtClean="0"/>
              <a:t>palace; top right: LED </a:t>
            </a:r>
            <a:r>
              <a:rPr lang="en-US" baseline="0" dirty="0" smtClean="0"/>
              <a:t>Street lighting pilot </a:t>
            </a:r>
            <a:r>
              <a:rPr lang="en-US" baseline="0" dirty="0" smtClean="0"/>
              <a:t>project; bottom middle: CHP </a:t>
            </a:r>
            <a:r>
              <a:rPr lang="en-US" baseline="0" dirty="0" smtClean="0"/>
              <a:t>installation  - direct energy </a:t>
            </a:r>
            <a:r>
              <a:rPr lang="en-US" baseline="0" dirty="0" smtClean="0"/>
              <a:t>centre; bottom right: District </a:t>
            </a:r>
            <a:r>
              <a:rPr lang="en-US" baseline="0" dirty="0" smtClean="0"/>
              <a:t>energy </a:t>
            </a:r>
            <a:r>
              <a:rPr lang="en-US" baseline="0" dirty="0" smtClean="0"/>
              <a:t>being expanded into </a:t>
            </a:r>
            <a:r>
              <a:rPr lang="en-US" baseline="0" dirty="0" smtClean="0"/>
              <a:t>hotel and other </a:t>
            </a:r>
            <a:r>
              <a:rPr lang="en-US" baseline="0" dirty="0" smtClean="0"/>
              <a:t>buildings. </a:t>
            </a:r>
            <a:endParaRPr lang="en-US" baseline="0"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92500"/>
          </a:bodyPr>
          <a:lstStyle/>
          <a:p>
            <a:r>
              <a:rPr lang="en-US" dirty="0" err="1" smtClean="0"/>
              <a:t>EcoLogic</a:t>
            </a:r>
            <a:r>
              <a:rPr lang="en-US" baseline="0" dirty="0" smtClean="0"/>
              <a:t> was </a:t>
            </a:r>
            <a:r>
              <a:rPr lang="en-US" dirty="0" smtClean="0"/>
              <a:t>the </a:t>
            </a:r>
            <a:r>
              <a:rPr lang="en-US" dirty="0" smtClean="0"/>
              <a:t>first development in Canada to be built entirely to Leadership in Energy and Environmental Design (LEED) Platinum specifications. The Town of </a:t>
            </a:r>
            <a:r>
              <a:rPr lang="en-US" dirty="0" err="1" smtClean="0"/>
              <a:t>Newmarket</a:t>
            </a:r>
            <a:r>
              <a:rPr lang="en-US" dirty="0" smtClean="0"/>
              <a:t> was the catalyst for the project and selected Rodeo Fine Homes as the builder of this co-operative development. </a:t>
            </a:r>
            <a:r>
              <a:rPr lang="en-US" dirty="0" smtClean="0"/>
              <a:t>The</a:t>
            </a:r>
            <a:r>
              <a:rPr lang="en-US" baseline="0" dirty="0" smtClean="0"/>
              <a:t> development takes place on former Town land and a condition of the sale was the sustainability commitment on the part of the developer. </a:t>
            </a:r>
            <a:endParaRPr lang="en-US" dirty="0" smtClean="0"/>
          </a:p>
          <a:p>
            <a:r>
              <a:rPr lang="en-US" dirty="0" smtClean="0"/>
              <a:t> </a:t>
            </a:r>
          </a:p>
          <a:p>
            <a:r>
              <a:rPr lang="en-US" dirty="0" smtClean="0"/>
              <a:t>Construction on the 34-unit </a:t>
            </a:r>
            <a:r>
              <a:rPr lang="en-US" dirty="0" err="1" smtClean="0"/>
              <a:t>EcoLogic</a:t>
            </a:r>
            <a:r>
              <a:rPr lang="en-US" dirty="0" smtClean="0"/>
              <a:t> community began in 2008. The </a:t>
            </a:r>
            <a:r>
              <a:rPr lang="en-US" dirty="0" err="1" smtClean="0"/>
              <a:t>EcoLogic</a:t>
            </a:r>
            <a:r>
              <a:rPr lang="en-US" dirty="0" smtClean="0"/>
              <a:t> subdivision is made up of </a:t>
            </a:r>
            <a:r>
              <a:rPr lang="en-US" dirty="0" smtClean="0"/>
              <a:t>homes </a:t>
            </a:r>
            <a:r>
              <a:rPr lang="en-US" dirty="0" smtClean="0"/>
              <a:t>that achieve and exceed specific environmental targets, including a 50 per cent reduction in household water draws, a 35 per cent reduction in overall discharge flows and a 60 per cent reduction in solid waste, greenhouse gas production and energy consumption compared to conventional homes.  In order to achieve these reductions the houses include a rain water harvesting cistern to supply toilets and irrigation, solar thermal water and air pre-heat panels,  dual-purpose high efficiency boiler, integrated HRV and air handler with ECM motor, HEPA- filtration system, increased insulation levels with spray foamed above grade walls and mineral wool insulation below grade, ENERGY STAR windows, appliances, efficient lighting, FSC wood products and lumber, low VOC materials, cabinets and paints, permeable driveways and drought tolerant plants.</a:t>
            </a:r>
          </a:p>
          <a:p>
            <a:r>
              <a:rPr lang="en-US" dirty="0" smtClean="0"/>
              <a:t>For more information, see </a:t>
            </a:r>
            <a:r>
              <a:rPr lang="en-US" dirty="0" smtClean="0">
                <a:hlinkClick r:id="rId3"/>
              </a:rPr>
              <a:t>Rodeo Fine Home’s Website</a:t>
            </a:r>
            <a:endParaRPr lang="en-US" dirty="0" smtClean="0"/>
          </a:p>
          <a:p>
            <a:endParaRPr lang="en-US" dirty="0" smtClean="0"/>
          </a:p>
          <a:p>
            <a:r>
              <a:rPr lang="en-US" dirty="0" smtClean="0"/>
              <a:t>Watch </a:t>
            </a:r>
            <a:r>
              <a:rPr lang="en-US" dirty="0" smtClean="0"/>
              <a:t>a 3 part video series by </a:t>
            </a:r>
            <a:r>
              <a:rPr lang="en-US" dirty="0" err="1" smtClean="0"/>
              <a:t>GreenHomeTV</a:t>
            </a:r>
            <a:r>
              <a:rPr lang="en-US" dirty="0" smtClean="0"/>
              <a:t/>
            </a:r>
            <a:br>
              <a:rPr lang="en-US" dirty="0" smtClean="0"/>
            </a:br>
            <a:r>
              <a:rPr lang="en-US" dirty="0" smtClean="0">
                <a:hlinkClick r:id="rId4" tooltip="Tour of Newmarket EcoLogic Homes by Rodeo Fine Homes"/>
              </a:rPr>
              <a:t>Part 1</a:t>
            </a:r>
            <a:r>
              <a:rPr lang="en-US" dirty="0" smtClean="0"/>
              <a:t> – Tour of </a:t>
            </a:r>
            <a:r>
              <a:rPr lang="en-US" dirty="0" err="1" smtClean="0"/>
              <a:t>Newmarket</a:t>
            </a:r>
            <a:r>
              <a:rPr lang="en-US" dirty="0" smtClean="0"/>
              <a:t> </a:t>
            </a:r>
            <a:r>
              <a:rPr lang="en-US" dirty="0" err="1" smtClean="0"/>
              <a:t>EcoLogic</a:t>
            </a:r>
            <a:r>
              <a:rPr lang="en-US" dirty="0" smtClean="0"/>
              <a:t> Homes by Rodeo Fine Homes</a:t>
            </a:r>
            <a:br>
              <a:rPr lang="en-US" dirty="0" smtClean="0"/>
            </a:br>
            <a:r>
              <a:rPr lang="en-US" dirty="0" smtClean="0">
                <a:hlinkClick r:id="rId5"/>
              </a:rPr>
              <a:t>Part 2</a:t>
            </a:r>
            <a:r>
              <a:rPr lang="en-US" dirty="0" smtClean="0"/>
              <a:t> – Tour of </a:t>
            </a:r>
            <a:r>
              <a:rPr lang="en-US" dirty="0" err="1" smtClean="0"/>
              <a:t>Newmarket</a:t>
            </a:r>
            <a:r>
              <a:rPr lang="en-US" dirty="0" smtClean="0"/>
              <a:t> </a:t>
            </a:r>
            <a:r>
              <a:rPr lang="en-US" dirty="0" err="1" smtClean="0"/>
              <a:t>EcoLogic</a:t>
            </a:r>
            <a:r>
              <a:rPr lang="en-US" dirty="0" smtClean="0"/>
              <a:t> Homes by ﻿Rodeo Fine Homes</a:t>
            </a:r>
            <a:br>
              <a:rPr lang="en-US" dirty="0" smtClean="0"/>
            </a:br>
            <a:r>
              <a:rPr lang="en-US" dirty="0" smtClean="0">
                <a:hlinkClick r:id="rId6"/>
              </a:rPr>
              <a:t>Part 3</a:t>
            </a:r>
            <a:r>
              <a:rPr lang="en-US" dirty="0" smtClean="0"/>
              <a:t> – Tour of </a:t>
            </a:r>
            <a:r>
              <a:rPr lang="en-US" dirty="0" err="1" smtClean="0"/>
              <a:t>Newmarket</a:t>
            </a:r>
            <a:r>
              <a:rPr lang="en-US" dirty="0" smtClean="0"/>
              <a:t> </a:t>
            </a:r>
            <a:r>
              <a:rPr lang="en-US" dirty="0" err="1" smtClean="0"/>
              <a:t>EcoLogic</a:t>
            </a:r>
            <a:r>
              <a:rPr lang="en-US" dirty="0" smtClean="0"/>
              <a:t> Homes by Rodeo</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smtClean="0"/>
              <a:t>://www.fcm.ca/home/awards/fcm-sustainable-communities-awards/past-winners/2010-winners/2010-buildings-%E2%80%93-co-winner-2.htm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http://www.fcm.ca/Documents/case-studies/GMF/2010/Newmarket_Eco_Homes_EN.pdf</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The Energy Community of Practice has developed a number of resources to help municipalities and their stakeholders raise</a:t>
            </a:r>
            <a:r>
              <a:rPr lang="en-US" baseline="0" dirty="0" smtClean="0"/>
              <a:t> energy literacy and to advance local conversations of what community energy can do for your community. The goal of this module is to provide a bit of a tour of community energy projects already in action across Ontario and Canadian communities in order to help move the conversation from planning towards what community energy in action could like within that community.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Pictures:</a:t>
            </a:r>
            <a:r>
              <a:rPr lang="en-US" baseline="0" dirty="0" smtClean="0"/>
              <a:t> </a:t>
            </a:r>
            <a:r>
              <a:rPr lang="en-US" baseline="0" dirty="0" smtClean="0"/>
              <a:t>left - </a:t>
            </a:r>
            <a:r>
              <a:rPr lang="en-US" dirty="0" smtClean="0"/>
              <a:t>Photo </a:t>
            </a:r>
            <a:r>
              <a:rPr lang="en-US" dirty="0" smtClean="0"/>
              <a:t>of the green roof at ESRI Canada </a:t>
            </a:r>
            <a:r>
              <a:rPr lang="en-US" dirty="0" smtClean="0"/>
              <a:t>Ltd</a:t>
            </a:r>
            <a:r>
              <a:rPr lang="en-US" baseline="0" dirty="0" smtClean="0"/>
              <a:t>; right - </a:t>
            </a:r>
            <a:r>
              <a:rPr lang="en-US" dirty="0" smtClean="0"/>
              <a:t>Richmond </a:t>
            </a:r>
            <a:r>
              <a:rPr lang="en-US" dirty="0" smtClean="0"/>
              <a:t>Hill sustainability</a:t>
            </a:r>
            <a:r>
              <a:rPr lang="en-US" baseline="0" dirty="0" smtClean="0"/>
              <a:t> metrics brochure </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Since the mid 2000’s a number of municipalities have developed green development checklists and/or incentives (usually in the form of development fee rebates) but the uptake of green measures from the development community was not as significant as was hoped for. In 2006 East </a:t>
            </a:r>
            <a:r>
              <a:rPr lang="en-CA" sz="1200" kern="1200" dirty="0" err="1" smtClean="0">
                <a:solidFill>
                  <a:schemeClr val="tx1"/>
                </a:solidFill>
                <a:latin typeface="+mn-lt"/>
                <a:ea typeface="+mn-ea"/>
                <a:cs typeface="+mn-cs"/>
              </a:rPr>
              <a:t>Gwillimbury</a:t>
            </a:r>
            <a:r>
              <a:rPr lang="en-CA" sz="1200" kern="1200" dirty="0" smtClean="0">
                <a:solidFill>
                  <a:schemeClr val="tx1"/>
                </a:solidFill>
                <a:latin typeface="+mn-lt"/>
                <a:ea typeface="+mn-ea"/>
                <a:cs typeface="+mn-cs"/>
              </a:rPr>
              <a:t> implemented a mandatory standard that required Energy Star for new homes and a commitment to pursue a </a:t>
            </a:r>
            <a:r>
              <a:rPr lang="en-US" sz="1200" kern="1200" dirty="0" smtClean="0">
                <a:solidFill>
                  <a:schemeClr val="tx1"/>
                </a:solidFill>
                <a:latin typeface="+mn-lt"/>
                <a:ea typeface="+mn-ea"/>
                <a:cs typeface="+mn-cs"/>
              </a:rPr>
              <a:t>Leadership in Energy &amp; Environmental Design (LEED) standards for all new industrial, commercial, and institutional developments in the Town. In 2007 Vaughan followed East </a:t>
            </a:r>
            <a:r>
              <a:rPr lang="en-US" sz="1200" kern="1200" dirty="0" err="1" smtClean="0">
                <a:solidFill>
                  <a:schemeClr val="tx1"/>
                </a:solidFill>
                <a:latin typeface="+mn-lt"/>
                <a:ea typeface="+mn-ea"/>
                <a:cs typeface="+mn-cs"/>
              </a:rPr>
              <a:t>Gwillimbury’s</a:t>
            </a:r>
            <a:r>
              <a:rPr lang="en-US" sz="1200" kern="1200" dirty="0" smtClean="0">
                <a:solidFill>
                  <a:schemeClr val="tx1"/>
                </a:solidFill>
                <a:latin typeface="+mn-lt"/>
                <a:ea typeface="+mn-ea"/>
                <a:cs typeface="+mn-cs"/>
              </a:rPr>
              <a:t> lead and mandated Energy Star for all new residential homes. In 2006 </a:t>
            </a:r>
            <a:r>
              <a:rPr lang="en-CA" sz="1200" kern="1200" dirty="0" smtClean="0">
                <a:solidFill>
                  <a:schemeClr val="tx1"/>
                </a:solidFill>
                <a:latin typeface="+mn-lt"/>
                <a:ea typeface="+mn-ea"/>
                <a:cs typeface="+mn-cs"/>
              </a:rPr>
              <a:t>Toronto implemented their voluntary GDS and in 2010 the Toronto GDS required a mandatory Tier 1 level based on performance measurements. The Toronto GDS also includes a higher Tier 2 level that is encouraged via a development charge rebate.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Starting in 2008, Vaughan, Richmond Hill and Brampton began to work collaboratively to develop a</a:t>
            </a:r>
            <a:r>
              <a:rPr lang="en-CA" sz="1200" kern="1200" baseline="0" dirty="0" smtClean="0">
                <a:solidFill>
                  <a:schemeClr val="tx1"/>
                </a:solidFill>
                <a:latin typeface="+mn-lt"/>
                <a:ea typeface="+mn-ea"/>
                <a:cs typeface="+mn-cs"/>
              </a:rPr>
              <a:t> consistent set of sustainability metrics that form the basis of their Green Development Standard that has been embedded within their planning application process and requires a minimum threshold score to be attained. </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Municipality of Clarington launched Priority </a:t>
            </a:r>
            <a:r>
              <a:rPr lang="en-US" sz="1200" kern="1200" dirty="0" smtClean="0">
                <a:solidFill>
                  <a:schemeClr val="tx1"/>
                </a:solidFill>
                <a:latin typeface="+mn-lt"/>
                <a:ea typeface="+mn-ea"/>
                <a:cs typeface="+mn-cs"/>
              </a:rPr>
              <a:t>Green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Clarington</a:t>
            </a:r>
            <a:r>
              <a:rPr lang="en-US" sz="1200" kern="1200" baseline="0" dirty="0" smtClean="0">
                <a:solidFill>
                  <a:schemeClr val="tx1"/>
                </a:solidFill>
                <a:latin typeface="+mn-lt"/>
                <a:ea typeface="+mn-ea"/>
                <a:cs typeface="+mn-cs"/>
              </a:rPr>
              <a:t> which </a:t>
            </a:r>
            <a:r>
              <a:rPr lang="en-US" sz="1200" kern="1200" dirty="0" smtClean="0">
                <a:solidFill>
                  <a:schemeClr val="tx1"/>
                </a:solidFill>
                <a:latin typeface="+mn-lt"/>
                <a:ea typeface="+mn-ea"/>
                <a:cs typeface="+mn-cs"/>
              </a:rPr>
              <a:t>is </a:t>
            </a:r>
            <a:r>
              <a:rPr lang="en-US" sz="1200" kern="1200" dirty="0" smtClean="0">
                <a:solidFill>
                  <a:schemeClr val="tx1"/>
                </a:solidFill>
                <a:latin typeface="+mn-lt"/>
                <a:ea typeface="+mn-ea"/>
                <a:cs typeface="+mn-cs"/>
              </a:rPr>
              <a:t>setting a new standard </a:t>
            </a:r>
            <a:r>
              <a:rPr lang="en-US" sz="1200" kern="1200" dirty="0" smtClean="0">
                <a:solidFill>
                  <a:schemeClr val="tx1"/>
                </a:solidFill>
                <a:latin typeface="+mn-lt"/>
                <a:ea typeface="+mn-ea"/>
                <a:cs typeface="+mn-cs"/>
              </a:rPr>
              <a:t>for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residential </a:t>
            </a:r>
            <a:r>
              <a:rPr lang="en-US" sz="1200" kern="1200" dirty="0" smtClean="0">
                <a:solidFill>
                  <a:schemeClr val="tx1"/>
                </a:solidFill>
                <a:latin typeface="+mn-lt"/>
                <a:ea typeface="+mn-ea"/>
                <a:cs typeface="+mn-cs"/>
              </a:rPr>
              <a:t>development in the Municipality, prioritizing innovative, sustainable development that improves quality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life </a:t>
            </a:r>
            <a:r>
              <a:rPr lang="en-US" sz="1200" kern="1200" dirty="0" smtClean="0">
                <a:solidFill>
                  <a:schemeClr val="tx1"/>
                </a:solidFill>
                <a:latin typeface="+mn-lt"/>
                <a:ea typeface="+mn-ea"/>
                <a:cs typeface="+mn-cs"/>
              </a:rPr>
              <a:t>for community members</a:t>
            </a:r>
            <a:r>
              <a:rPr lang="en-US" sz="1200" kern="1200" dirty="0" smtClean="0">
                <a:solidFill>
                  <a:schemeClr val="tx1"/>
                </a:solidFill>
                <a:latin typeface="+mn-lt"/>
                <a:ea typeface="+mn-ea"/>
                <a:cs typeface="+mn-cs"/>
              </a:rPr>
              <a:t>.</a:t>
            </a:r>
            <a:br>
              <a:rPr lang="en-US"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 way in which Clarington seeks to promote sustainable development is through its Green Demonstration Project. </a:t>
            </a:r>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Project </a:t>
            </a:r>
            <a:r>
              <a:rPr lang="en-US" sz="1200" kern="1200" dirty="0" smtClean="0">
                <a:solidFill>
                  <a:schemeClr val="tx1"/>
                </a:solidFill>
                <a:latin typeface="+mn-lt"/>
                <a:ea typeface="+mn-ea"/>
                <a:cs typeface="+mn-cs"/>
              </a:rPr>
              <a:t>is a partnership between the Municipality, three residential builders and the Region of Durham, and has led </a:t>
            </a:r>
            <a:r>
              <a:rPr lang="en-US" sz="1200" kern="1200" dirty="0" smtClean="0">
                <a:solidFill>
                  <a:schemeClr val="tx1"/>
                </a:solidFill>
                <a:latin typeface="+mn-lt"/>
                <a:ea typeface="+mn-ea"/>
                <a:cs typeface="+mn-cs"/>
              </a:rPr>
              <a:t>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construction of six demonstration homes that incorporate green building techniques and technologies. The </a:t>
            </a:r>
            <a:r>
              <a:rPr lang="en-US" sz="1200" kern="1200" dirty="0" smtClean="0">
                <a:solidFill>
                  <a:schemeClr val="tx1"/>
                </a:solidFill>
                <a:latin typeface="+mn-lt"/>
                <a:ea typeface="+mn-ea"/>
                <a:cs typeface="+mn-cs"/>
              </a:rPr>
              <a:t>homes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a:t>
            </a:r>
            <a:r>
              <a:rPr lang="en-US" sz="1200" kern="1200" dirty="0" smtClean="0">
                <a:solidFill>
                  <a:schemeClr val="tx1"/>
                </a:solidFill>
                <a:latin typeface="+mn-lt"/>
                <a:ea typeface="+mn-ea"/>
                <a:cs typeface="+mn-cs"/>
              </a:rPr>
              <a:t>efficient in their use of water, energy, and material resources, with reduced operating costs and reduced demand </a:t>
            </a:r>
            <a:r>
              <a:rPr lang="en-US" sz="1200" kern="1200" dirty="0" smtClean="0">
                <a:solidFill>
                  <a:schemeClr val="tx1"/>
                </a:solidFill>
                <a:latin typeface="+mn-lt"/>
                <a:ea typeface="+mn-ea"/>
                <a:cs typeface="+mn-cs"/>
              </a:rPr>
              <a:t>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energy </a:t>
            </a:r>
            <a:r>
              <a:rPr lang="en-US" sz="1200" kern="1200" dirty="0" smtClean="0">
                <a:solidFill>
                  <a:schemeClr val="tx1"/>
                </a:solidFill>
                <a:latin typeface="+mn-lt"/>
                <a:ea typeface="+mn-ea"/>
                <a:cs typeface="+mn-cs"/>
              </a:rPr>
              <a:t>and water infrastructure as compared to a similar home constructed to the Ontario Building Code requirements.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homes have been sold to home owners, who, supporting the initiative, are allowing for performance monitoring </a:t>
            </a:r>
            <a:r>
              <a:rPr lang="en-US" sz="1200" kern="1200" dirty="0" smtClean="0">
                <a:solidFill>
                  <a:schemeClr val="tx1"/>
                </a:solidFill>
                <a:latin typeface="+mn-lt"/>
                <a:ea typeface="+mn-ea"/>
                <a:cs typeface="+mn-cs"/>
              </a:rPr>
              <a:t>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homes to be undertaken under real-life conditions. Performance monitoring allows for the evaluation of </a:t>
            </a:r>
            <a:r>
              <a:rPr lang="en-US" sz="1200" kern="1200" dirty="0" smtClean="0">
                <a:solidFill>
                  <a:schemeClr val="tx1"/>
                </a:solidFill>
                <a:latin typeface="+mn-lt"/>
                <a:ea typeface="+mn-ea"/>
                <a:cs typeface="+mn-cs"/>
              </a:rPr>
              <a:t>economic,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environmental </a:t>
            </a:r>
            <a:r>
              <a:rPr lang="en-US" sz="1200" kern="1200" dirty="0" smtClean="0">
                <a:solidFill>
                  <a:schemeClr val="tx1"/>
                </a:solidFill>
                <a:latin typeface="+mn-lt"/>
                <a:ea typeface="+mn-ea"/>
                <a:cs typeface="+mn-cs"/>
              </a:rPr>
              <a:t>and social benefits to this approach to home building. Through this Project, local developers, </a:t>
            </a:r>
            <a:r>
              <a:rPr lang="en-US" sz="1200" kern="1200" dirty="0" smtClean="0">
                <a:solidFill>
                  <a:schemeClr val="tx1"/>
                </a:solidFill>
                <a:latin typeface="+mn-lt"/>
                <a:ea typeface="+mn-ea"/>
                <a:cs typeface="+mn-cs"/>
              </a:rPr>
              <a:t>decision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makers </a:t>
            </a:r>
            <a:r>
              <a:rPr lang="en-US" sz="1200" kern="1200" dirty="0" smtClean="0">
                <a:solidFill>
                  <a:schemeClr val="tx1"/>
                </a:solidFill>
                <a:latin typeface="+mn-lt"/>
                <a:ea typeface="+mn-ea"/>
                <a:cs typeface="+mn-cs"/>
              </a:rPr>
              <a:t>and community members will have an improved knowledge of green home building practices and </a:t>
            </a:r>
            <a:r>
              <a:rPr lang="en-US" sz="1200" kern="1200" dirty="0" smtClean="0">
                <a:solidFill>
                  <a:schemeClr val="tx1"/>
                </a:solidFill>
                <a:latin typeface="+mn-lt"/>
                <a:ea typeface="+mn-ea"/>
                <a:cs typeface="+mn-cs"/>
              </a:rPr>
              <a:t>increased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capacity </a:t>
            </a:r>
            <a:r>
              <a:rPr lang="en-US" sz="1200" kern="1200" dirty="0" smtClean="0">
                <a:solidFill>
                  <a:schemeClr val="tx1"/>
                </a:solidFill>
                <a:latin typeface="+mn-lt"/>
                <a:ea typeface="+mn-ea"/>
                <a:cs typeface="+mn-cs"/>
              </a:rPr>
              <a:t>to build green, while the Municipality can demonstrate its commitment to sustainability and innovation.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results </a:t>
            </a:r>
            <a:r>
              <a:rPr lang="en-US" sz="1200" kern="1200" dirty="0" smtClean="0">
                <a:solidFill>
                  <a:schemeClr val="tx1"/>
                </a:solidFill>
                <a:latin typeface="+mn-lt"/>
                <a:ea typeface="+mn-ea"/>
                <a:cs typeface="+mn-cs"/>
              </a:rPr>
              <a:t>and lessons learned from Clarington’s Green Demonstration Project will increase the collective knowledge </a:t>
            </a:r>
            <a:r>
              <a:rPr lang="en-US" sz="1200" kern="1200" dirty="0" smtClean="0">
                <a:solidFill>
                  <a:schemeClr val="tx1"/>
                </a:solidFill>
                <a:latin typeface="+mn-lt"/>
                <a:ea typeface="+mn-ea"/>
                <a:cs typeface="+mn-cs"/>
              </a:rPr>
              <a:t>on </a:t>
            </a:r>
            <a:r>
              <a:rPr lang="en-US" sz="1200" kern="1200" dirty="0" smtClean="0">
                <a:solidFill>
                  <a:schemeClr val="tx1"/>
                </a:solidFill>
                <a:latin typeface="+mn-lt"/>
                <a:ea typeface="+mn-ea"/>
                <a:cs typeface="+mn-cs"/>
              </a:rPr>
              <a:t>the opportunities to monitor and improve the performance of green homes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Preliminary data based on the first four months of performance monitoring shows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Water efficiency improvements of 8 – 17% and energy efficiency improvements of 9 – 12% over models of</a:t>
            </a:r>
          </a:p>
          <a:p>
            <a:r>
              <a:rPr lang="en-US" sz="1200" kern="1200" dirty="0" smtClean="0">
                <a:solidFill>
                  <a:schemeClr val="tx1"/>
                </a:solidFill>
                <a:latin typeface="+mn-lt"/>
                <a:ea typeface="+mn-ea"/>
                <a:cs typeface="+mn-cs"/>
              </a:rPr>
              <a:t>comparable homes built to the minimum Building Code specifications.</a:t>
            </a:r>
          </a:p>
          <a:p>
            <a:r>
              <a:rPr lang="en-US" sz="1200" kern="1200" dirty="0" smtClean="0">
                <a:solidFill>
                  <a:schemeClr val="tx1"/>
                </a:solidFill>
                <a:latin typeface="+mn-lt"/>
                <a:ea typeface="+mn-ea"/>
                <a:cs typeface="+mn-cs"/>
              </a:rPr>
              <a:t>• Average daily water consumption of 119 </a:t>
            </a:r>
            <a:r>
              <a:rPr lang="en-US" sz="1200" kern="1200" dirty="0" err="1" smtClean="0">
                <a:solidFill>
                  <a:schemeClr val="tx1"/>
                </a:solidFill>
                <a:latin typeface="+mn-lt"/>
                <a:ea typeface="+mn-ea"/>
                <a:cs typeface="+mn-cs"/>
              </a:rPr>
              <a:t>litres</a:t>
            </a:r>
            <a:r>
              <a:rPr lang="en-US" sz="1200" kern="1200" dirty="0" smtClean="0">
                <a:solidFill>
                  <a:schemeClr val="tx1"/>
                </a:solidFill>
                <a:latin typeface="+mn-lt"/>
                <a:ea typeface="+mn-ea"/>
                <a:cs typeface="+mn-cs"/>
              </a:rPr>
              <a:t> per capita per day, which is well below the current Region-wide</a:t>
            </a:r>
          </a:p>
          <a:p>
            <a:r>
              <a:rPr lang="en-US" sz="1200" kern="1200" dirty="0" smtClean="0">
                <a:solidFill>
                  <a:schemeClr val="tx1"/>
                </a:solidFill>
                <a:latin typeface="+mn-lt"/>
                <a:ea typeface="+mn-ea"/>
                <a:cs typeface="+mn-cs"/>
              </a:rPr>
              <a:t>average of 230 </a:t>
            </a:r>
            <a:r>
              <a:rPr lang="en-US" sz="1200" kern="1200" dirty="0" err="1" smtClean="0">
                <a:solidFill>
                  <a:schemeClr val="tx1"/>
                </a:solidFill>
                <a:latin typeface="+mn-lt"/>
                <a:ea typeface="+mn-ea"/>
                <a:cs typeface="+mn-cs"/>
              </a:rPr>
              <a:t>litres</a:t>
            </a:r>
            <a:r>
              <a:rPr lang="en-US" sz="1200" kern="1200" dirty="0" smtClean="0">
                <a:solidFill>
                  <a:schemeClr val="tx1"/>
                </a:solidFill>
                <a:latin typeface="+mn-lt"/>
                <a:ea typeface="+mn-ea"/>
                <a:cs typeface="+mn-cs"/>
              </a:rPr>
              <a:t> per capita day.</a:t>
            </a:r>
          </a:p>
          <a:p>
            <a:r>
              <a:rPr lang="en-US" sz="1200" kern="1200" dirty="0" smtClean="0">
                <a:solidFill>
                  <a:schemeClr val="tx1"/>
                </a:solidFill>
                <a:latin typeface="+mn-lt"/>
                <a:ea typeface="+mn-ea"/>
                <a:cs typeface="+mn-cs"/>
              </a:rPr>
              <a:t>• Average monthly electrical consumption of 468 kilowatt hours per month, as compared to a typical average of</a:t>
            </a:r>
          </a:p>
          <a:p>
            <a:r>
              <a:rPr lang="en-US" sz="1200" kern="1200" dirty="0" smtClean="0">
                <a:solidFill>
                  <a:schemeClr val="tx1"/>
                </a:solidFill>
                <a:latin typeface="+mn-lt"/>
                <a:ea typeface="+mn-ea"/>
                <a:cs typeface="+mn-cs"/>
              </a:rPr>
              <a:t>800 kilowatt hours per month for a family of four in Ontario.</a:t>
            </a:r>
          </a:p>
          <a:p>
            <a:r>
              <a:rPr lang="en-US" sz="1200" kern="1200" dirty="0" smtClean="0">
                <a:solidFill>
                  <a:schemeClr val="tx1"/>
                </a:solidFill>
                <a:latin typeface="+mn-lt"/>
                <a:ea typeface="+mn-ea"/>
                <a:cs typeface="+mn-cs"/>
              </a:rPr>
              <a:t>• Building on the work of Clean Air Council members, the Municipality is considering the opportunities and</a:t>
            </a:r>
          </a:p>
          <a:p>
            <a:r>
              <a:rPr lang="en-US" sz="1200" kern="1200" dirty="0" smtClean="0">
                <a:solidFill>
                  <a:schemeClr val="tx1"/>
                </a:solidFill>
                <a:latin typeface="+mn-lt"/>
                <a:ea typeface="+mn-ea"/>
                <a:cs typeface="+mn-cs"/>
              </a:rPr>
              <a:t>challenges of “regionalizing”.</a:t>
            </a:r>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idea</a:t>
            </a:r>
            <a:r>
              <a:rPr lang="en-CA" sz="1200" b="0" i="0" kern="1200" baseline="0" dirty="0" smtClean="0">
                <a:solidFill>
                  <a:schemeClr val="tx1"/>
                </a:solidFill>
                <a:latin typeface="+mn-lt"/>
                <a:ea typeface="+mn-ea"/>
                <a:cs typeface="+mn-cs"/>
              </a:rPr>
              <a:t> of a </a:t>
            </a:r>
            <a:r>
              <a:rPr lang="en-CA" sz="1200" b="0" i="0" kern="1200" dirty="0" smtClean="0">
                <a:solidFill>
                  <a:schemeClr val="tx1"/>
                </a:solidFill>
                <a:latin typeface="+mn-lt"/>
                <a:ea typeface="+mn-ea"/>
                <a:cs typeface="+mn-cs"/>
              </a:rPr>
              <a:t>Net Zero Energy (NZE) home is that it employs enhanced energy efficiency design strategies to cost effectively reduce energy needs, while supplementing with renewable energy technologies, with the result that the building produces at least as much energy as it consumes on an annual basis. The project </a:t>
            </a:r>
            <a:r>
              <a:rPr lang="en-CA" sz="1200" b="0" i="0" kern="1200" baseline="0" dirty="0" smtClean="0">
                <a:solidFill>
                  <a:schemeClr val="tx1"/>
                </a:solidFill>
                <a:latin typeface="+mn-lt"/>
                <a:ea typeface="+mn-ea"/>
                <a:cs typeface="+mn-cs"/>
              </a:rPr>
              <a:t>completed </a:t>
            </a:r>
            <a:r>
              <a:rPr lang="en-CA" sz="1200" b="0" i="0" kern="1200" baseline="0" dirty="0" smtClean="0">
                <a:solidFill>
                  <a:schemeClr val="tx1"/>
                </a:solidFill>
                <a:latin typeface="+mn-lt"/>
                <a:ea typeface="+mn-ea"/>
                <a:cs typeface="+mn-cs"/>
              </a:rPr>
              <a:t>26 Net-Zero housing across Canada.</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baseline="0" dirty="0" smtClean="0">
                <a:solidFill>
                  <a:schemeClr val="tx1"/>
                </a:solidFill>
                <a:latin typeface="+mn-lt"/>
                <a:ea typeface="+mn-ea"/>
                <a:cs typeface="+mn-cs"/>
              </a:rPr>
              <a:t>(Reid </a:t>
            </a:r>
            <a:r>
              <a:rPr lang="en-CA" sz="1200" b="0" i="0" kern="1200" baseline="0" dirty="0" err="1" smtClean="0">
                <a:solidFill>
                  <a:schemeClr val="tx1"/>
                </a:solidFill>
                <a:latin typeface="+mn-lt"/>
                <a:ea typeface="+mn-ea"/>
                <a:cs typeface="+mn-cs"/>
              </a:rPr>
              <a:t>Hertiage</a:t>
            </a:r>
            <a:r>
              <a:rPr lang="en-CA" sz="1200" b="0" i="0" kern="1200" baseline="0" dirty="0" smtClean="0">
                <a:solidFill>
                  <a:schemeClr val="tx1"/>
                </a:solidFill>
                <a:latin typeface="+mn-lt"/>
                <a:ea typeface="+mn-ea"/>
                <a:cs typeface="+mn-cs"/>
              </a:rPr>
              <a:t> Homes (Guelph, Ontario),</a:t>
            </a:r>
            <a:r>
              <a:rPr lang="en-CA" sz="1200" b="0" i="0" kern="1200" dirty="0" smtClean="0">
                <a:solidFill>
                  <a:schemeClr val="tx1"/>
                </a:solidFill>
                <a:latin typeface="+mn-lt"/>
                <a:ea typeface="+mn-ea"/>
                <a:cs typeface="+mn-cs"/>
              </a:rPr>
              <a:t> </a:t>
            </a:r>
            <a:r>
              <a:rPr lang="en-CA" sz="1200" b="0" i="0" kern="1200" dirty="0" err="1" smtClean="0">
                <a:solidFill>
                  <a:schemeClr val="tx1"/>
                </a:solidFill>
                <a:latin typeface="+mn-lt"/>
                <a:ea typeface="+mn-ea"/>
                <a:cs typeface="+mn-cs"/>
              </a:rPr>
              <a:t>Minto</a:t>
            </a:r>
            <a:r>
              <a:rPr lang="en-CA" sz="1200" b="0" i="0" kern="1200" dirty="0" smtClean="0">
                <a:solidFill>
                  <a:schemeClr val="tx1"/>
                </a:solidFill>
                <a:latin typeface="+mn-lt"/>
                <a:ea typeface="+mn-ea"/>
                <a:cs typeface="+mn-cs"/>
              </a:rPr>
              <a:t> (Ottawa, Ontario), </a:t>
            </a:r>
            <a:r>
              <a:rPr lang="en-CA" sz="1200" b="0" i="0" kern="1200" dirty="0" err="1" smtClean="0">
                <a:solidFill>
                  <a:schemeClr val="tx1"/>
                </a:solidFill>
                <a:latin typeface="+mn-lt"/>
                <a:ea typeface="+mn-ea"/>
                <a:cs typeface="+mn-cs"/>
              </a:rPr>
              <a:t>Mattamy</a:t>
            </a:r>
            <a:r>
              <a:rPr lang="en-CA" sz="1200" b="0" i="0" kern="1200" dirty="0" smtClean="0">
                <a:solidFill>
                  <a:schemeClr val="tx1"/>
                </a:solidFill>
                <a:latin typeface="+mn-lt"/>
                <a:ea typeface="+mn-ea"/>
                <a:cs typeface="+mn-cs"/>
              </a:rPr>
              <a:t> Homes (Calgary, Alberta), Provident (Halifax, Nova Scotia) and Construction </a:t>
            </a:r>
            <a:r>
              <a:rPr lang="en-CA" sz="1200" b="0" i="0" kern="1200" dirty="0" err="1" smtClean="0">
                <a:solidFill>
                  <a:schemeClr val="tx1"/>
                </a:solidFill>
                <a:latin typeface="+mn-lt"/>
                <a:ea typeface="+mn-ea"/>
                <a:cs typeface="+mn-cs"/>
              </a:rPr>
              <a:t>Voyer</a:t>
            </a:r>
            <a:r>
              <a:rPr lang="en-CA" sz="1200" b="0" i="0" kern="1200" dirty="0" smtClean="0">
                <a:solidFill>
                  <a:schemeClr val="tx1"/>
                </a:solidFill>
                <a:latin typeface="+mn-lt"/>
                <a:ea typeface="+mn-ea"/>
                <a:cs typeface="+mn-cs"/>
              </a:rPr>
              <a:t> (Laval, Quebec) were honored for their work alongside Natural Resources Canada (</a:t>
            </a:r>
            <a:r>
              <a:rPr lang="en-CA" sz="1200" b="0" i="0" kern="1200" dirty="0" err="1" smtClean="0">
                <a:solidFill>
                  <a:schemeClr val="tx1"/>
                </a:solidFill>
                <a:latin typeface="+mn-lt"/>
                <a:ea typeface="+mn-ea"/>
                <a:cs typeface="+mn-cs"/>
              </a:rPr>
              <a:t>NRCan</a:t>
            </a:r>
            <a:r>
              <a:rPr lang="en-CA" sz="1200" b="0" i="0" kern="1200" dirty="0" smtClean="0">
                <a:solidFill>
                  <a:schemeClr val="tx1"/>
                </a:solidFill>
                <a:latin typeface="+mn-lt"/>
                <a:ea typeface="+mn-ea"/>
                <a:cs typeface="+mn-cs"/>
              </a:rPr>
              <a:t>) and Owens Corning Canada, both leaders in the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This project will assess and resolve challenges in relation to site planning, construction, equipment, grid connections, cost, trade capability, warranty, reliability, sales, marketing, and homebuyer information/education</a:t>
            </a:r>
            <a:r>
              <a:rPr lang="en-CA" sz="1200" b="0" i="0" kern="1200" dirty="0" smtClean="0">
                <a:solidFill>
                  <a:schemeClr val="tx1"/>
                </a:solidFill>
                <a:latin typeface="+mn-lt"/>
                <a:ea typeface="+mn-ea"/>
                <a:cs typeface="+mn-cs"/>
              </a:rPr>
              <a:t>. The CHBA</a:t>
            </a:r>
            <a:r>
              <a:rPr lang="en-CA" sz="1200" b="0" i="0" kern="1200" baseline="0" dirty="0" smtClean="0">
                <a:solidFill>
                  <a:schemeClr val="tx1"/>
                </a:solidFill>
                <a:latin typeface="+mn-lt"/>
                <a:ea typeface="+mn-ea"/>
                <a:cs typeface="+mn-cs"/>
              </a:rPr>
              <a:t>  has developed an Net Zero label for homes in order build the capacity of the sector to respond to energy reduction goals and to build and ensure the quality of the market.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0000" lnSpcReduction="20000"/>
          </a:bodyPr>
          <a:lstStyle/>
          <a:p>
            <a:r>
              <a:rPr lang="en-US" dirty="0" smtClean="0"/>
              <a:t>The</a:t>
            </a:r>
            <a:r>
              <a:rPr lang="en-US" baseline="0" dirty="0" smtClean="0"/>
              <a:t> </a:t>
            </a:r>
            <a:r>
              <a:rPr lang="en-US" dirty="0" err="1" smtClean="0"/>
              <a:t>TowerWise</a:t>
            </a:r>
            <a:r>
              <a:rPr lang="en-US" dirty="0" smtClean="0"/>
              <a:t> </a:t>
            </a:r>
            <a:r>
              <a:rPr lang="en-US" dirty="0" smtClean="0"/>
              <a:t>Retrofit </a:t>
            </a:r>
            <a:r>
              <a:rPr lang="en-US" dirty="0" smtClean="0"/>
              <a:t>Project</a:t>
            </a:r>
            <a:r>
              <a:rPr lang="en-US" baseline="0" dirty="0" smtClean="0"/>
              <a:t> </a:t>
            </a:r>
            <a:r>
              <a:rPr lang="en-US" dirty="0" smtClean="0"/>
              <a:t>financed </a:t>
            </a:r>
            <a:r>
              <a:rPr lang="en-US" dirty="0" smtClean="0"/>
              <a:t>and </a:t>
            </a:r>
            <a:r>
              <a:rPr lang="en-US" dirty="0" smtClean="0"/>
              <a:t>implemented </a:t>
            </a:r>
            <a:r>
              <a:rPr lang="en-US" dirty="0" smtClean="0"/>
              <a:t>energy efficiency upgrades in seven Toronto Community Housing buildings across Metro Toronto, Scarborough, </a:t>
            </a:r>
            <a:r>
              <a:rPr lang="en-US" dirty="0" err="1" smtClean="0"/>
              <a:t>Etobicoke</a:t>
            </a:r>
            <a:r>
              <a:rPr lang="en-US" dirty="0" smtClean="0"/>
              <a:t>, and North York. In addition to expected greenhouse gas reductions of 30%, the project will be complimented by a slew of other benefits.</a:t>
            </a:r>
          </a:p>
          <a:p>
            <a:endParaRPr lang="en-US" dirty="0" smtClean="0"/>
          </a:p>
          <a:p>
            <a:r>
              <a:rPr lang="en-US" dirty="0" smtClean="0"/>
              <a:t>Retrofits</a:t>
            </a:r>
            <a:r>
              <a:rPr lang="en-US" baseline="0" dirty="0" smtClean="0"/>
              <a:t> undertaken include: </a:t>
            </a:r>
            <a:r>
              <a:rPr lang="en-US" dirty="0" smtClean="0"/>
              <a:t>low-flow </a:t>
            </a:r>
            <a:r>
              <a:rPr lang="en-US" dirty="0" smtClean="0"/>
              <a:t>faucets and toilets, high efficiency boilers, double-glazed windows, and LED lighting.</a:t>
            </a:r>
          </a:p>
          <a:p>
            <a:endParaRPr lang="en-US" dirty="0" smtClean="0"/>
          </a:p>
          <a:p>
            <a:r>
              <a:rPr lang="en-US" dirty="0" smtClean="0"/>
              <a:t>The financing for TCHC is </a:t>
            </a:r>
            <a:r>
              <a:rPr lang="en-US" dirty="0" smtClean="0"/>
              <a:t>structured as an Energy Savings Performance Agreement. TAF provides all of the capital up front and shares utility cost savings with TCHC over ten years. The retrofits will be financed from the TAF endowment and a low-interest loan secured from the Federation of Canadian Municipalities (FCM). Utility incentives for verified conservation measures will be secured once the project is completed</a:t>
            </a:r>
            <a:r>
              <a:rPr lang="en-US" dirty="0" smtClean="0"/>
              <a:t>.</a:t>
            </a:r>
          </a:p>
          <a:p>
            <a:endParaRPr lang="en-US" dirty="0" smtClean="0"/>
          </a:p>
          <a:p>
            <a:r>
              <a:rPr lang="en-US" dirty="0" smtClean="0"/>
              <a:t>The City of Toronto also uses the</a:t>
            </a:r>
            <a:r>
              <a:rPr lang="en-US" baseline="0" dirty="0" smtClean="0"/>
              <a:t> LIC financing model to finance energy retrofits of Toronto private apartments that would greatly benefit from energy efficiency measures to reduce their energy requirements and costs.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92500"/>
          </a:bodyPr>
          <a:lstStyle/>
          <a:p>
            <a:r>
              <a:rPr lang="en-US" dirty="0" smtClean="0"/>
              <a:t>In</a:t>
            </a:r>
            <a:r>
              <a:rPr lang="en-US" baseline="0" dirty="0" smtClean="0"/>
              <a:t> Toronto energy costs amount to over 4.5 billion each year. With over 80% of that leaving the community. </a:t>
            </a:r>
            <a:r>
              <a:rPr lang="en-US" baseline="0" dirty="0" smtClean="0"/>
              <a:t> </a:t>
            </a:r>
            <a:r>
              <a:rPr lang="en-US" sz="1200" dirty="0" smtClean="0">
                <a:latin typeface="Calibri" pitchFamily="34" charset="0"/>
              </a:rPr>
              <a:t>Buildings </a:t>
            </a:r>
            <a:r>
              <a:rPr lang="en-US" sz="1200" dirty="0" smtClean="0">
                <a:latin typeface="Calibri" pitchFamily="34" charset="0"/>
              </a:rPr>
              <a:t>account for a significant component of community energy use. </a:t>
            </a:r>
          </a:p>
          <a:p>
            <a:pPr>
              <a:spcAft>
                <a:spcPts val="600"/>
              </a:spcAft>
            </a:pPr>
            <a:r>
              <a:rPr lang="en-US" sz="1200" dirty="0" smtClean="0">
                <a:latin typeface="Calibri" pitchFamily="34" charset="0"/>
              </a:rPr>
              <a:t>Energy efficiency represents an opportunity to reduce vulnerability to energy price </a:t>
            </a:r>
            <a:r>
              <a:rPr lang="en-US" sz="1200" dirty="0" smtClean="0">
                <a:latin typeface="Calibri" pitchFamily="34" charset="0"/>
              </a:rPr>
              <a:t>increases.</a:t>
            </a:r>
            <a:r>
              <a:rPr lang="en-US" sz="1200" baseline="0" dirty="0" smtClean="0">
                <a:latin typeface="Calibri" pitchFamily="34" charset="0"/>
              </a:rPr>
              <a:t> </a:t>
            </a:r>
            <a:r>
              <a:rPr lang="en-US" sz="1200" dirty="0" smtClean="0">
                <a:latin typeface="Calibri" pitchFamily="34" charset="0"/>
              </a:rPr>
              <a:t>Grants </a:t>
            </a:r>
            <a:r>
              <a:rPr lang="en-US" sz="1200" dirty="0" smtClean="0">
                <a:latin typeface="Calibri" pitchFamily="34" charset="0"/>
              </a:rPr>
              <a:t>and Rebates:</a:t>
            </a:r>
            <a:r>
              <a:rPr lang="en-US" sz="1200" baseline="0" dirty="0" smtClean="0">
                <a:latin typeface="Calibri" pitchFamily="34" charset="0"/>
              </a:rPr>
              <a:t> Have the issue that they are a fiscal drain and have the free rider </a:t>
            </a:r>
            <a:r>
              <a:rPr lang="en-US" sz="1200" baseline="0" dirty="0" smtClean="0">
                <a:latin typeface="Calibri" pitchFamily="34" charset="0"/>
              </a:rPr>
              <a:t>problem. Local </a:t>
            </a:r>
            <a:r>
              <a:rPr lang="en-US" sz="1200" baseline="0" dirty="0" smtClean="0">
                <a:latin typeface="Calibri" pitchFamily="34" charset="0"/>
              </a:rPr>
              <a:t>Improvement Charge Financing has the benefit that it is revenue neutral, provides access to capital and can target deep energy retrofits . </a:t>
            </a:r>
            <a:r>
              <a:rPr lang="en-US" sz="1200" baseline="0" dirty="0" smtClean="0">
                <a:latin typeface="Calibri" pitchFamily="34" charset="0"/>
              </a:rPr>
              <a:t> </a:t>
            </a:r>
            <a:r>
              <a:rPr lang="en-US" dirty="0" smtClean="0"/>
              <a:t>Deep </a:t>
            </a:r>
            <a:r>
              <a:rPr lang="en-US" dirty="0" smtClean="0"/>
              <a:t>retrofits needed but have longer paybacks (8 – 15 </a:t>
            </a:r>
            <a:r>
              <a:rPr lang="en-US" dirty="0" smtClean="0"/>
              <a:t>years).</a:t>
            </a:r>
            <a:r>
              <a:rPr lang="en-US" baseline="0" dirty="0" smtClean="0"/>
              <a:t> </a:t>
            </a:r>
            <a:r>
              <a:rPr lang="en-US" dirty="0" smtClean="0"/>
              <a:t>Owners </a:t>
            </a:r>
            <a:r>
              <a:rPr lang="en-US" dirty="0" smtClean="0"/>
              <a:t>think of selling and are reluctant to lower the bills of subsequent owners</a:t>
            </a:r>
          </a:p>
          <a:p>
            <a:pPr marL="342900" indent="-342900" eaLnBrk="0" hangingPunct="0">
              <a:spcBef>
                <a:spcPct val="20000"/>
              </a:spcBef>
              <a:buClr>
                <a:srgbClr val="2D5C98"/>
              </a:buClr>
              <a:buFont typeface="Wingdings" pitchFamily="2" charset="2"/>
              <a:buNone/>
            </a:pPr>
            <a:endParaRPr lang="en-CA" sz="1200" dirty="0" smtClean="0">
              <a:solidFill>
                <a:schemeClr val="bg1"/>
              </a:solidFill>
              <a:latin typeface="Calibri" pitchFamily="34" charset="0"/>
              <a:cs typeface="Calibri" pitchFamily="34" charset="0"/>
            </a:endParaRPr>
          </a:p>
          <a:p>
            <a:pPr marL="342900" indent="-342900" eaLnBrk="0" hangingPunct="0">
              <a:spcBef>
                <a:spcPct val="20000"/>
              </a:spcBef>
              <a:buClr>
                <a:srgbClr val="2D5C98"/>
              </a:buClr>
              <a:buFont typeface="Wingdings" pitchFamily="2" charset="2"/>
              <a:buNone/>
            </a:pPr>
            <a:r>
              <a:rPr lang="en-CA" sz="1200" dirty="0" smtClean="0">
                <a:solidFill>
                  <a:schemeClr val="bg1"/>
                </a:solidFill>
                <a:latin typeface="Calibri" pitchFamily="34" charset="0"/>
                <a:cs typeface="Calibri" pitchFamily="34" charset="0"/>
              </a:rPr>
              <a:t>The </a:t>
            </a:r>
            <a:r>
              <a:rPr lang="en-CA" sz="1200" dirty="0" smtClean="0">
                <a:solidFill>
                  <a:schemeClr val="bg1"/>
                </a:solidFill>
                <a:latin typeface="Calibri" pitchFamily="34" charset="0"/>
                <a:cs typeface="Calibri" pitchFamily="34" charset="0"/>
              </a:rPr>
              <a:t>LIC Financing Option: Local Improvement Charges (LICs) are an existing infrastructure financing approach available to </a:t>
            </a:r>
            <a:r>
              <a:rPr lang="en-CA" sz="1200" dirty="0" smtClean="0">
                <a:solidFill>
                  <a:schemeClr val="bg1"/>
                </a:solidFill>
                <a:latin typeface="Calibri" pitchFamily="34" charset="0"/>
                <a:cs typeface="Calibri" pitchFamily="34" charset="0"/>
              </a:rPr>
              <a:t>cities</a:t>
            </a:r>
            <a:r>
              <a:rPr lang="en-CA" sz="1200" dirty="0" smtClean="0">
                <a:latin typeface="Calibri" pitchFamily="34" charset="0"/>
                <a:cs typeface="Calibri" pitchFamily="34" charset="0"/>
              </a:rPr>
              <a:t>.</a:t>
            </a:r>
            <a:r>
              <a:rPr lang="en-CA" sz="1200" baseline="0" dirty="0" smtClean="0">
                <a:latin typeface="Calibri" pitchFamily="34" charset="0"/>
                <a:cs typeface="Calibri" pitchFamily="34" charset="0"/>
              </a:rPr>
              <a:t> </a:t>
            </a:r>
            <a:r>
              <a:rPr lang="en-CA" sz="1200" dirty="0" smtClean="0">
                <a:solidFill>
                  <a:schemeClr val="bg1"/>
                </a:solidFill>
                <a:latin typeface="Calibri" pitchFamily="34" charset="0"/>
                <a:cs typeface="Calibri" pitchFamily="34" charset="0"/>
              </a:rPr>
              <a:t>Regulations </a:t>
            </a:r>
            <a:r>
              <a:rPr lang="en-CA" sz="1200" dirty="0" smtClean="0">
                <a:solidFill>
                  <a:schemeClr val="bg1"/>
                </a:solidFill>
                <a:latin typeface="Calibri" pitchFamily="34" charset="0"/>
                <a:cs typeface="Calibri" pitchFamily="34" charset="0"/>
              </a:rPr>
              <a:t>were amended in fall 2012 to: </a:t>
            </a:r>
            <a:r>
              <a:rPr lang="en-CA" sz="1200" dirty="0" smtClean="0">
                <a:solidFill>
                  <a:schemeClr val="bg1"/>
                </a:solidFill>
                <a:latin typeface="Calibri" pitchFamily="34" charset="0"/>
                <a:cs typeface="Calibri" pitchFamily="34" charset="0"/>
              </a:rPr>
              <a:t>Expand</a:t>
            </a:r>
            <a:r>
              <a:rPr lang="en-CA" sz="1200" baseline="0" dirty="0" smtClean="0">
                <a:solidFill>
                  <a:schemeClr val="bg1"/>
                </a:solidFill>
                <a:latin typeface="Calibri" pitchFamily="34" charset="0"/>
                <a:cs typeface="Calibri" pitchFamily="34" charset="0"/>
              </a:rPr>
              <a:t> </a:t>
            </a:r>
            <a:r>
              <a:rPr lang="en-CA" sz="1200" dirty="0" smtClean="0">
                <a:solidFill>
                  <a:schemeClr val="bg1"/>
                </a:solidFill>
                <a:latin typeface="Calibri" pitchFamily="34" charset="0"/>
                <a:cs typeface="Calibri" pitchFamily="34" charset="0"/>
              </a:rPr>
              <a:t>use </a:t>
            </a:r>
            <a:r>
              <a:rPr lang="en-CA" sz="1200" dirty="0" smtClean="0">
                <a:solidFill>
                  <a:schemeClr val="bg1"/>
                </a:solidFill>
                <a:latin typeface="Calibri" pitchFamily="34" charset="0"/>
                <a:cs typeface="Calibri" pitchFamily="34" charset="0"/>
              </a:rPr>
              <a:t>of LICs to work on private properties based on consent of property </a:t>
            </a:r>
            <a:r>
              <a:rPr lang="en-CA" sz="1200" dirty="0" smtClean="0">
                <a:solidFill>
                  <a:schemeClr val="bg1"/>
                </a:solidFill>
                <a:latin typeface="Calibri" pitchFamily="34" charset="0"/>
                <a:cs typeface="Calibri" pitchFamily="34" charset="0"/>
              </a:rPr>
              <a:t>owner.</a:t>
            </a:r>
            <a:r>
              <a:rPr lang="en-CA" sz="1200" baseline="0" dirty="0" smtClean="0">
                <a:solidFill>
                  <a:schemeClr val="bg1"/>
                </a:solidFill>
                <a:latin typeface="Calibri" pitchFamily="34" charset="0"/>
                <a:cs typeface="Calibri" pitchFamily="34" charset="0"/>
              </a:rPr>
              <a:t> </a:t>
            </a:r>
            <a:r>
              <a:rPr lang="en-CA" sz="1200" dirty="0" smtClean="0">
                <a:solidFill>
                  <a:schemeClr val="bg1"/>
                </a:solidFill>
                <a:latin typeface="Calibri" pitchFamily="34" charset="0"/>
                <a:cs typeface="Calibri" pitchFamily="34" charset="0"/>
              </a:rPr>
              <a:t>Improve </a:t>
            </a:r>
            <a:r>
              <a:rPr lang="en-CA" sz="1200" dirty="0" smtClean="0">
                <a:solidFill>
                  <a:schemeClr val="bg1"/>
                </a:solidFill>
                <a:latin typeface="Calibri" pitchFamily="34" charset="0"/>
                <a:cs typeface="Calibri" pitchFamily="34" charset="0"/>
              </a:rPr>
              <a:t>flexibility in use of LICs for energy &amp; water conservation as well as renewable energy.</a:t>
            </a:r>
          </a:p>
          <a:p>
            <a:pPr marL="342900" indent="-342900" eaLnBrk="0" hangingPunct="0">
              <a:spcBef>
                <a:spcPct val="20000"/>
              </a:spcBef>
              <a:buClr>
                <a:srgbClr val="2D5C98"/>
              </a:buClr>
              <a:buFont typeface="Wingdings" pitchFamily="2" charset="2"/>
              <a:buNone/>
            </a:pPr>
            <a:r>
              <a:rPr lang="en-CA" sz="1200" dirty="0" smtClean="0">
                <a:solidFill>
                  <a:schemeClr val="bg1"/>
                </a:solidFill>
                <a:latin typeface="Calibri" pitchFamily="34" charset="0"/>
              </a:rPr>
              <a:t>The HELP program was Launched </a:t>
            </a:r>
            <a:r>
              <a:rPr lang="en-CA" sz="1200" dirty="0" smtClean="0">
                <a:solidFill>
                  <a:schemeClr val="bg1"/>
                </a:solidFill>
                <a:latin typeface="Calibri" pitchFamily="34" charset="0"/>
              </a:rPr>
              <a:t>in Summer </a:t>
            </a:r>
            <a:r>
              <a:rPr lang="en-CA" sz="1200" dirty="0" smtClean="0">
                <a:solidFill>
                  <a:schemeClr val="bg1"/>
                </a:solidFill>
                <a:latin typeface="Calibri" pitchFamily="34" charset="0"/>
              </a:rPr>
              <a:t>2014</a:t>
            </a:r>
            <a:r>
              <a:rPr lang="en-CA" sz="1200" baseline="0" dirty="0" smtClean="0">
                <a:solidFill>
                  <a:schemeClr val="bg1"/>
                </a:solidFill>
                <a:latin typeface="Calibri" pitchFamily="34" charset="0"/>
              </a:rPr>
              <a:t> </a:t>
            </a:r>
            <a:r>
              <a:rPr lang="en-CA" sz="1200" dirty="0" smtClean="0">
                <a:solidFill>
                  <a:schemeClr val="bg1"/>
                </a:solidFill>
                <a:latin typeface="Calibri" pitchFamily="34" charset="0"/>
              </a:rPr>
              <a:t>$20M </a:t>
            </a:r>
            <a:r>
              <a:rPr lang="en-CA" sz="1200" dirty="0" smtClean="0">
                <a:solidFill>
                  <a:schemeClr val="bg1"/>
                </a:solidFill>
                <a:latin typeface="Calibri" pitchFamily="34" charset="0"/>
              </a:rPr>
              <a:t>capital spending targeting 1000 single family homes and 10 apartment buildings. </a:t>
            </a:r>
          </a:p>
          <a:p>
            <a:pPr marL="342900" indent="-342900" eaLnBrk="0" hangingPunct="0">
              <a:spcBef>
                <a:spcPct val="20000"/>
              </a:spcBef>
              <a:buClr>
                <a:srgbClr val="2D5C98"/>
              </a:buClr>
              <a:buFont typeface="Wingdings" pitchFamily="2" charset="2"/>
              <a:buNone/>
            </a:pPr>
            <a:r>
              <a:rPr lang="en-US" sz="1200" dirty="0" smtClean="0">
                <a:solidFill>
                  <a:schemeClr val="bg1"/>
                </a:solidFill>
                <a:latin typeface="Calibri" pitchFamily="34" charset="0"/>
                <a:cs typeface="Calibri" pitchFamily="34" charset="0"/>
              </a:rPr>
              <a:t>The LICs are transferable </a:t>
            </a:r>
            <a:r>
              <a:rPr lang="en-US" sz="1200" dirty="0" smtClean="0">
                <a:solidFill>
                  <a:schemeClr val="bg1"/>
                </a:solidFill>
                <a:latin typeface="Calibri" pitchFamily="34" charset="0"/>
                <a:cs typeface="Calibri" pitchFamily="34" charset="0"/>
              </a:rPr>
              <a:t>and can be paid at any time w/o penalty. </a:t>
            </a:r>
            <a:r>
              <a:rPr lang="en-US" sz="1200" dirty="0" smtClean="0">
                <a:solidFill>
                  <a:schemeClr val="bg1"/>
                </a:solidFill>
                <a:latin typeface="Calibri" pitchFamily="34" charset="0"/>
                <a:cs typeface="Calibri" pitchFamily="34" charset="0"/>
              </a:rPr>
              <a:t>Requires audit and is self </a:t>
            </a:r>
            <a:r>
              <a:rPr lang="en-US" sz="1200" dirty="0" smtClean="0">
                <a:solidFill>
                  <a:schemeClr val="bg1"/>
                </a:solidFill>
                <a:latin typeface="Calibri" pitchFamily="34" charset="0"/>
                <a:cs typeface="Calibri" pitchFamily="34" charset="0"/>
              </a:rPr>
              <a:t>managed by property owner </a:t>
            </a:r>
            <a:endParaRPr lang="en-US" sz="1200" dirty="0" smtClean="0">
              <a:solidFill>
                <a:schemeClr val="bg1"/>
              </a:solidFill>
              <a:latin typeface="Calibri" pitchFamily="34" charset="0"/>
              <a:cs typeface="Calibri" pitchFamily="34" charset="0"/>
            </a:endParaRPr>
          </a:p>
          <a:p>
            <a:pPr marL="342900" indent="-342900" eaLnBrk="0" hangingPunct="0">
              <a:spcBef>
                <a:spcPct val="20000"/>
              </a:spcBef>
              <a:buClr>
                <a:srgbClr val="2D5C98"/>
              </a:buClr>
              <a:buFont typeface="Wingdings" pitchFamily="2" charset="2"/>
              <a:buNone/>
            </a:pPr>
            <a:endParaRPr lang="en-US" sz="1200" dirty="0" smtClean="0">
              <a:solidFill>
                <a:schemeClr val="bg1"/>
              </a:solidFill>
              <a:latin typeface="Calibri" pitchFamily="34" charset="0"/>
              <a:cs typeface="Calibri" pitchFamily="34" charset="0"/>
            </a:endParaRPr>
          </a:p>
          <a:p>
            <a:pPr marL="342900" indent="-342900" eaLnBrk="0" hangingPunct="0">
              <a:spcBef>
                <a:spcPct val="20000"/>
              </a:spcBef>
              <a:buClr>
                <a:srgbClr val="2D5C98"/>
              </a:buClr>
              <a:buFont typeface="Wingdings" pitchFamily="2" charset="2"/>
              <a:buNone/>
            </a:pPr>
            <a:r>
              <a:rPr lang="en-US" sz="1200" dirty="0" smtClean="0">
                <a:solidFill>
                  <a:schemeClr val="bg1"/>
                </a:solidFill>
                <a:latin typeface="Calibri" pitchFamily="34" charset="0"/>
                <a:cs typeface="Calibri" pitchFamily="34" charset="0"/>
              </a:rPr>
              <a:t>http://www1.toronto.ca/wps/portal/contentonly?vgnextoid=7e00643063fe7410VgnVCM10000071d60f89RCRD</a:t>
            </a:r>
          </a:p>
          <a:p>
            <a:pPr marL="342900" indent="-342900" eaLnBrk="0" hangingPunct="0">
              <a:spcBef>
                <a:spcPct val="20000"/>
              </a:spcBef>
              <a:buClr>
                <a:srgbClr val="2D5C98"/>
              </a:buClr>
              <a:buFont typeface="Wingdings" pitchFamily="2" charset="2"/>
              <a:buNone/>
            </a:pPr>
            <a:endParaRPr lang="en-US" sz="1200" dirty="0" smtClean="0">
              <a:solidFill>
                <a:schemeClr val="bg1"/>
              </a:solidFill>
              <a:latin typeface="Calibri" pitchFamily="34" charset="0"/>
              <a:cs typeface="Calibri" pitchFamily="34" charset="0"/>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The City of Guelph is</a:t>
            </a:r>
            <a:r>
              <a:rPr lang="en-US" baseline="0" dirty="0" smtClean="0"/>
              <a:t> exploring the delivery of a comprehensive residential energy efficiency retrofit program that would provide a turn-key approach to undertaking home energy retrofits. They are exploring the use of an LIC financing mechanism to provide through that program.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b="1" dirty="0" err="1" smtClean="0"/>
              <a:t>MyHeat</a:t>
            </a:r>
            <a:endParaRPr lang="en-US" b="1" dirty="0" smtClean="0"/>
          </a:p>
          <a:p>
            <a:endParaRPr lang="en-US" b="1" dirty="0" smtClean="0"/>
          </a:p>
          <a:p>
            <a:r>
              <a:rPr lang="en-US" dirty="0" smtClean="0"/>
              <a:t>The </a:t>
            </a:r>
            <a:r>
              <a:rPr lang="en-US" dirty="0" err="1" smtClean="0"/>
              <a:t>MyHEAT</a:t>
            </a:r>
            <a:r>
              <a:rPr lang="en-US" dirty="0" smtClean="0"/>
              <a:t> project is an online Energy Efficiency Engagement Platform that provides a new and innovative way to engage home owners with personally relevant information about their home’s efficiency. The </a:t>
            </a:r>
            <a:r>
              <a:rPr lang="en-US" dirty="0" err="1" smtClean="0"/>
              <a:t>MyHEAT</a:t>
            </a:r>
            <a:r>
              <a:rPr lang="en-US" dirty="0" smtClean="0"/>
              <a:t> </a:t>
            </a:r>
            <a:r>
              <a:rPr lang="en-US" dirty="0" smtClean="0"/>
              <a:t>Platform </a:t>
            </a:r>
            <a:r>
              <a:rPr lang="en-US" dirty="0" smtClean="0"/>
              <a:t>consists of an interactive town map, which through aerial thermal infrared imagery, indicates each single detached home’s HEAT Score (a measure of building envelope inefficiency). The high-resolution </a:t>
            </a:r>
            <a:r>
              <a:rPr lang="en-US" dirty="0" err="1" smtClean="0"/>
              <a:t>colourized</a:t>
            </a:r>
            <a:r>
              <a:rPr lang="en-US" dirty="0" smtClean="0"/>
              <a:t> image of each home will highlight the locations within the home that have the highest heat loss and that may require further investigation by the homeowner.  Additionally, the HEAT Score provides homeowners with the opportunity to compare their home to other homes of the same size and age and against the community mean</a:t>
            </a:r>
            <a:r>
              <a:rPr lang="en-US" dirty="0" smtClean="0"/>
              <a:t>. The platform also provides a mechanism to link up energy efficiency</a:t>
            </a:r>
            <a:r>
              <a:rPr lang="en-US" baseline="0" dirty="0" smtClean="0"/>
              <a:t> programs and services to clients. </a:t>
            </a:r>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55000" lnSpcReduction="20000"/>
          </a:bodyPr>
          <a:lstStyle/>
          <a:p>
            <a:r>
              <a:rPr lang="en-US" sz="1200" b="1" kern="1200" dirty="0" smtClean="0">
                <a:solidFill>
                  <a:schemeClr val="tx1"/>
                </a:solidFill>
                <a:latin typeface="+mn-lt"/>
                <a:ea typeface="+mn-ea"/>
                <a:cs typeface="+mn-cs"/>
              </a:rPr>
              <a:t>Population:</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5,000</a:t>
            </a:r>
            <a:endParaRPr lang="en-US" sz="1200" b="0" kern="1200" dirty="0" smtClean="0">
              <a:solidFill>
                <a:schemeClr val="tx1"/>
              </a:solidFill>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The</a:t>
            </a:r>
            <a:r>
              <a:rPr lang="en-CA" sz="1200" b="0" i="0" kern="1200" baseline="0" dirty="0" smtClean="0">
                <a:solidFill>
                  <a:schemeClr val="tx1"/>
                </a:solidFill>
                <a:latin typeface="+mn-lt"/>
                <a:ea typeface="+mn-ea"/>
                <a:cs typeface="+mn-cs"/>
              </a:rPr>
              <a:t> construction of </a:t>
            </a:r>
            <a:r>
              <a:rPr lang="en-CA" sz="1200" b="0" i="0" kern="1200" dirty="0" smtClean="0">
                <a:solidFill>
                  <a:schemeClr val="tx1"/>
                </a:solidFill>
                <a:latin typeface="+mn-lt"/>
                <a:ea typeface="+mn-ea"/>
                <a:cs typeface="+mn-cs"/>
              </a:rPr>
              <a:t>an energy-efficient</a:t>
            </a:r>
            <a:r>
              <a:rPr lang="en-CA" sz="1200" b="0" i="0" kern="1200" baseline="0" dirty="0" smtClean="0">
                <a:solidFill>
                  <a:schemeClr val="tx1"/>
                </a:solidFill>
                <a:latin typeface="+mn-lt"/>
                <a:ea typeface="+mn-ea"/>
                <a:cs typeface="+mn-cs"/>
              </a:rPr>
              <a:t> </a:t>
            </a:r>
            <a:r>
              <a:rPr lang="en-CA" sz="1200" b="0" i="0" kern="1200" dirty="0" smtClean="0">
                <a:solidFill>
                  <a:schemeClr val="tx1"/>
                </a:solidFill>
                <a:latin typeface="+mn-lt"/>
                <a:ea typeface="+mn-ea"/>
                <a:cs typeface="+mn-cs"/>
              </a:rPr>
              <a:t>community </a:t>
            </a:r>
            <a:r>
              <a:rPr lang="en-CA" sz="1200" b="0" i="0" kern="1200" dirty="0" smtClean="0">
                <a:solidFill>
                  <a:schemeClr val="tx1"/>
                </a:solidFill>
                <a:latin typeface="+mn-lt"/>
                <a:ea typeface="+mn-ea"/>
                <a:cs typeface="+mn-cs"/>
              </a:rPr>
              <a:t>centre </a:t>
            </a:r>
            <a:r>
              <a:rPr lang="en-CA" sz="1200" b="0" i="0" kern="1200" dirty="0" smtClean="0">
                <a:solidFill>
                  <a:schemeClr val="tx1"/>
                </a:solidFill>
                <a:latin typeface="+mn-lt"/>
                <a:ea typeface="+mn-ea"/>
                <a:cs typeface="+mn-cs"/>
              </a:rPr>
              <a:t>that</a:t>
            </a:r>
            <a:r>
              <a:rPr lang="en-CA" sz="1200" b="0" i="0" kern="1200" baseline="0" dirty="0" smtClean="0">
                <a:solidFill>
                  <a:schemeClr val="tx1"/>
                </a:solidFill>
                <a:latin typeface="+mn-lt"/>
                <a:ea typeface="+mn-ea"/>
                <a:cs typeface="+mn-cs"/>
              </a:rPr>
              <a:t> includes an arena (because we live in Canada that really should go without saying). </a:t>
            </a:r>
            <a:r>
              <a:rPr lang="en-CA" dirty="0" smtClean="0"/>
              <a:t>The </a:t>
            </a:r>
            <a:r>
              <a:rPr lang="en-CA" dirty="0" smtClean="0"/>
              <a:t>arena is expected to reduce its annual energy costs by about 40 per </a:t>
            </a:r>
            <a:r>
              <a:rPr lang="en-CA" dirty="0" smtClean="0"/>
              <a:t>cent</a:t>
            </a:r>
            <a:r>
              <a:rPr lang="en-CA" baseline="0" dirty="0" smtClean="0"/>
              <a:t> through the use of </a:t>
            </a:r>
            <a:r>
              <a:rPr lang="en-CA" sz="1200" b="0" i="0" kern="1200" dirty="0" smtClean="0">
                <a:solidFill>
                  <a:schemeClr val="tx1"/>
                </a:solidFill>
                <a:latin typeface="+mn-lt"/>
                <a:ea typeface="+mn-ea"/>
                <a:cs typeface="+mn-cs"/>
              </a:rPr>
              <a:t>a </a:t>
            </a:r>
            <a:r>
              <a:rPr lang="en-CA" sz="1200" b="0" i="0" kern="1200" dirty="0" smtClean="0">
                <a:solidFill>
                  <a:schemeClr val="tx1"/>
                </a:solidFill>
                <a:latin typeface="+mn-lt"/>
                <a:ea typeface="+mn-ea"/>
                <a:cs typeface="+mn-cs"/>
              </a:rPr>
              <a:t>geothermal </a:t>
            </a:r>
            <a:r>
              <a:rPr lang="en-CA" sz="1200" b="0" i="0" kern="1200" dirty="0" smtClean="0">
                <a:solidFill>
                  <a:schemeClr val="tx1"/>
                </a:solidFill>
                <a:latin typeface="+mn-lt"/>
                <a:ea typeface="+mn-ea"/>
                <a:cs typeface="+mn-cs"/>
              </a:rPr>
              <a:t>system.</a:t>
            </a:r>
            <a:r>
              <a:rPr lang="en-CA" sz="1200" b="0" i="0" kern="1200" baseline="0" dirty="0" smtClean="0">
                <a:solidFill>
                  <a:schemeClr val="tx1"/>
                </a:solidFill>
                <a:latin typeface="+mn-lt"/>
                <a:ea typeface="+mn-ea"/>
                <a:cs typeface="+mn-cs"/>
              </a:rPr>
              <a:t> To improve the business case the community centre teamed with other projects to </a:t>
            </a:r>
            <a:r>
              <a:rPr lang="en-CA" sz="1200" b="0" i="0" kern="1200" dirty="0" smtClean="0">
                <a:solidFill>
                  <a:schemeClr val="tx1"/>
                </a:solidFill>
                <a:latin typeface="+mn-lt"/>
                <a:ea typeface="+mn-ea"/>
                <a:cs typeface="+mn-cs"/>
              </a:rPr>
              <a:t>design </a:t>
            </a:r>
            <a:r>
              <a:rPr lang="en-CA" sz="1200" b="0" i="0" kern="1200" dirty="0" smtClean="0">
                <a:solidFill>
                  <a:schemeClr val="tx1"/>
                </a:solidFill>
                <a:latin typeface="+mn-lt"/>
                <a:ea typeface="+mn-ea"/>
                <a:cs typeface="+mn-cs"/>
              </a:rPr>
              <a:t>a bigger system and attract more funding. The result is Manitoba's first district geothermal heating and cooling system that connects the arena, fire hall and community centre.</a:t>
            </a:r>
          </a:p>
          <a:p>
            <a:endParaRPr lang="en-CA" dirty="0" smtClean="0"/>
          </a:p>
          <a:p>
            <a:r>
              <a:rPr lang="en-CA" dirty="0" smtClean="0"/>
              <a:t>The community centre houses;</a:t>
            </a:r>
            <a:r>
              <a:rPr lang="en-CA" baseline="0" dirty="0" smtClean="0"/>
              <a:t> </a:t>
            </a:r>
            <a:r>
              <a:rPr lang="en-CA" dirty="0" smtClean="0"/>
              <a:t>the town offices, features a 500-seat banquet hall, and a daycare centre that can accommodate 94 children. It also has a retail area devoted to essential medical services, including doctors’ offices and a pharmacy. The refurbished arena and new community centre have already created new jobs and the two developments are expected to stimulate economic development as the town grows to accommodate residents moving out from nearby Winnipeg. </a:t>
            </a:r>
            <a:endParaRPr lang="en-CA" sz="1200" b="0" i="0" kern="1200" dirty="0" smtClean="0">
              <a:solidFill>
                <a:schemeClr val="tx1"/>
              </a:solidFill>
              <a:latin typeface="+mn-lt"/>
              <a:ea typeface="+mn-ea"/>
              <a:cs typeface="+mn-cs"/>
            </a:endParaRPr>
          </a:p>
          <a:p>
            <a:endParaRPr lang="en-US" baseline="0" dirty="0" smtClean="0"/>
          </a:p>
          <a:p>
            <a:r>
              <a:rPr lang="en-CA" dirty="0" err="1" smtClean="0"/>
              <a:t>Île</a:t>
            </a:r>
            <a:r>
              <a:rPr lang="en-CA" dirty="0" smtClean="0"/>
              <a:t>-des-</a:t>
            </a:r>
            <a:r>
              <a:rPr lang="en-CA" dirty="0" err="1" smtClean="0"/>
              <a:t>Chênes</a:t>
            </a:r>
            <a:r>
              <a:rPr lang="en-CA" dirty="0" smtClean="0"/>
              <a:t> </a:t>
            </a:r>
            <a:r>
              <a:rPr lang="en-CA" dirty="0" smtClean="0"/>
              <a:t>is located about 27 kilometres southeast of Winnipeg, in the Rural Municipality of </a:t>
            </a:r>
            <a:r>
              <a:rPr lang="en-CA" dirty="0" err="1" smtClean="0"/>
              <a:t>Ritchot</a:t>
            </a:r>
            <a:r>
              <a:rPr lang="en-CA" dirty="0" smtClean="0"/>
              <a:t>. </a:t>
            </a:r>
          </a:p>
          <a:p>
            <a:endParaRPr lang="en-CA" baseline="0" dirty="0" smtClean="0"/>
          </a:p>
          <a:p>
            <a:r>
              <a:rPr lang="en-CA" dirty="0" smtClean="0"/>
              <a:t>The geothermal system was installed under the parking lot and consists of 504 holes about 18 metres deep with two lines per hole. In total, the system has more than 18,000 metres of line that contain glycol. The glycol extracts heat from the ground in winter and disperses heat into the soil in summer. Pumps in the three facilities draw the glycol into the buildings where converters complete the exchange, providing heat or air conditioning. </a:t>
            </a:r>
            <a:endParaRPr lang="en-US" baseline="0" dirty="0" smtClean="0"/>
          </a:p>
          <a:p>
            <a:endParaRPr lang="en-CA" dirty="0" smtClean="0"/>
          </a:p>
          <a:p>
            <a:r>
              <a:rPr lang="en-CA" dirty="0" smtClean="0"/>
              <a:t>http://www.fcm.ca/home/awards/fcm-sustainable-communities-awards/past-winners/2012-winners/2012-energy-co-winner-1.htm</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47500" lnSpcReduction="20000"/>
          </a:bodyPr>
          <a:lstStyle/>
          <a:p>
            <a:r>
              <a:rPr lang="en-US" dirty="0" smtClean="0"/>
              <a:t>The </a:t>
            </a:r>
            <a:r>
              <a:rPr lang="en-US" dirty="0" smtClean="0"/>
              <a:t>goal of the Pumping Energy Savings project is to demonstrate the business case and provide tools and resources for others to implement heat pump retrofits, specifically in </a:t>
            </a:r>
            <a:r>
              <a:rPr lang="en-US" i="1" dirty="0" smtClean="0"/>
              <a:t>electrically-heated multi-unit residential buildings </a:t>
            </a:r>
            <a:r>
              <a:rPr lang="en-US" i="0" baseline="0" dirty="0" smtClean="0"/>
              <a:t> aka as </a:t>
            </a:r>
            <a:r>
              <a:rPr lang="en-US" dirty="0" smtClean="0"/>
              <a:t>EMURBs</a:t>
            </a:r>
            <a:r>
              <a:rPr lang="en-US" dirty="0" smtClean="0"/>
              <a:t>. TAF’s research team has conducted an EMURB market assessment, and over the next two years will provide financial and technical feasibility studies, research on the GHG reduction potential, retrofit guidelines and financial analysis tools for market stakeholders, and recommendations for conservation programming and scale-up</a:t>
            </a:r>
            <a:r>
              <a:rPr lang="en-US" dirty="0" smtClean="0"/>
              <a:t>.</a:t>
            </a:r>
          </a:p>
          <a:p>
            <a:endParaRPr lang="en-US" dirty="0" smtClean="0"/>
          </a:p>
          <a:p>
            <a:r>
              <a:rPr lang="en-US" dirty="0" smtClean="0"/>
              <a:t>The</a:t>
            </a:r>
            <a:r>
              <a:rPr lang="en-US" baseline="0" dirty="0" smtClean="0"/>
              <a:t> initial </a:t>
            </a:r>
            <a:r>
              <a:rPr lang="en-US" dirty="0" smtClean="0"/>
              <a:t>study </a:t>
            </a:r>
            <a:r>
              <a:rPr lang="en-US" dirty="0" smtClean="0"/>
              <a:t>has found promising evidence that electricity consumption for heating EMURBs is big. 13% of annual electricity consumption for all multi-unit residential properties in Ontario is just for electric space heating. That means that if we retrofitted every EMURB with heat pumps, even with conservative savings estimates (60%), we would achieve 1.2 </a:t>
            </a:r>
            <a:r>
              <a:rPr lang="en-US" dirty="0" err="1" smtClean="0"/>
              <a:t>TWh</a:t>
            </a:r>
            <a:r>
              <a:rPr lang="en-US" dirty="0" smtClean="0"/>
              <a:t> of annual energy savings, 17% of Ontario’s 2020 conservation  target</a:t>
            </a:r>
            <a:r>
              <a:rPr lang="en-US" dirty="0" smtClean="0"/>
              <a:t>.</a:t>
            </a:r>
          </a:p>
          <a:p>
            <a:endParaRPr lang="en-US" dirty="0" smtClean="0"/>
          </a:p>
          <a:p>
            <a:r>
              <a:rPr lang="en-US" b="1" dirty="0" smtClean="0"/>
              <a:t>Some key findings*</a:t>
            </a:r>
          </a:p>
          <a:p>
            <a:r>
              <a:rPr lang="en-US" dirty="0" smtClean="0"/>
              <a:t>24% of Ontario’s multi-unit residential building stock is electrically-heated.</a:t>
            </a:r>
          </a:p>
          <a:p>
            <a:r>
              <a:rPr lang="en-US" dirty="0" smtClean="0"/>
              <a:t>1,921 </a:t>
            </a:r>
            <a:r>
              <a:rPr lang="en-US" dirty="0" err="1" smtClean="0"/>
              <a:t>GWh</a:t>
            </a:r>
            <a:r>
              <a:rPr lang="en-US" dirty="0" smtClean="0"/>
              <a:t>/year is the total electricity consumed for space heating in EMURB sector.</a:t>
            </a:r>
          </a:p>
          <a:p>
            <a:r>
              <a:rPr lang="en-US" dirty="0" smtClean="0"/>
              <a:t>Electric resistance baseboards are the most common heating equipment found in EMURBs.</a:t>
            </a:r>
          </a:p>
          <a:p>
            <a:r>
              <a:rPr lang="en-US" dirty="0" smtClean="0"/>
              <a:t>On average, 42% of electricity use in EMURBs is for space heating; and as much as 65%.</a:t>
            </a:r>
          </a:p>
          <a:p>
            <a:r>
              <a:rPr lang="en-US" dirty="0" smtClean="0"/>
              <a:t>Four key market segments were identified for targeted heat pump retrofit programming. Large bulk-metered rental apartment buildings with electric resistance baseboard heaters are the top market segment.</a:t>
            </a:r>
          </a:p>
          <a:p>
            <a:endParaRPr lang="en-US" b="1" dirty="0" smtClean="0"/>
          </a:p>
          <a:p>
            <a:r>
              <a:rPr lang="en-US" b="1" dirty="0" smtClean="0"/>
              <a:t>Stakeholder </a:t>
            </a:r>
            <a:r>
              <a:rPr lang="en-US" b="1" dirty="0" smtClean="0"/>
              <a:t>perceptions</a:t>
            </a:r>
          </a:p>
          <a:p>
            <a:r>
              <a:rPr lang="en-US" dirty="0" smtClean="0"/>
              <a:t>Interviews with key stakeholders revealed a number of insights including:</a:t>
            </a:r>
          </a:p>
          <a:p>
            <a:r>
              <a:rPr lang="en-US" dirty="0" smtClean="0"/>
              <a:t>Heat pump retrofits in EMURBs have been identified by LDCs as a potential growth area.</a:t>
            </a:r>
          </a:p>
          <a:p>
            <a:r>
              <a:rPr lang="en-US" dirty="0" smtClean="0"/>
              <a:t>A lack of technical and financial data remains a key barrier to heat pump retrofits.</a:t>
            </a:r>
          </a:p>
          <a:p>
            <a:r>
              <a:rPr lang="en-US" dirty="0" smtClean="0"/>
              <a:t>Demonstration projects and case studies would help build market confidence.</a:t>
            </a:r>
          </a:p>
          <a:p>
            <a:r>
              <a:rPr lang="en-US" dirty="0" smtClean="0"/>
              <a:t>Direct financial incentives would be the most effective method for motivating property stakeholders to participate in an electric heating system retrofit.</a:t>
            </a:r>
          </a:p>
          <a:p>
            <a:r>
              <a:rPr lang="en-US" dirty="0" smtClean="0"/>
              <a:t>Investor interest for heat pump retrofits in EMURBs could be bolstered with guidelines for how to structure deals and what items each stakeholder will need to consider, negotiate and agree on.</a:t>
            </a:r>
          </a:p>
          <a:p>
            <a:endParaRPr lang="en-US" b="1" dirty="0" smtClean="0"/>
          </a:p>
          <a:p>
            <a:r>
              <a:rPr lang="en-US" b="1" dirty="0" smtClean="0"/>
              <a:t>Looking </a:t>
            </a:r>
            <a:r>
              <a:rPr lang="en-US" b="1" dirty="0" smtClean="0"/>
              <a:t>Ahead</a:t>
            </a:r>
          </a:p>
          <a:p>
            <a:r>
              <a:rPr lang="en-US" dirty="0" smtClean="0"/>
              <a:t>The next project phase will be to conduct feasibility studies on eight ‘typical’ EMURB properties. A current barrier to retrofitting EMURBs is the current lack of real world examples. Although geothermal and air source heat pumps are proven technologies that are becoming more common place in newly constructed properties, retrofit examples are few and far between.  Eight properties will be selected to participate in a study to assess the technical and financial feasibility of retrofitting their electric heating system with either air or ground source heat pumps. The goal is to generate valuable data that can demonstrate the viability of heat pumps compared to electric heating, what heat pump solutions are conducive to various EMURB property types, and how to go about implementing the heat pump retrofit scenarios identified as being the most technically and financially feasible.</a:t>
            </a:r>
          </a:p>
          <a:p>
            <a:endParaRPr lang="en-US" b="1"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There are ample examples</a:t>
            </a:r>
            <a:r>
              <a:rPr lang="en-US" baseline="0" dirty="0" smtClean="0"/>
              <a:t> of municipal facilities that have Solar PV panel on their roofs generating clean, renewable electricity and feeding it into the grid. What is often forgotten is that no one really know what is on the roof of municipal facilities and this often leads to a missed educational opportunity. Markham tried to address this by creating a web page complete with real time tracking and a interactive and informative kiosk in the lobby of their City hall.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baseline="0" dirty="0" smtClean="0"/>
              <a:t>The City of Hamilton has been in the community energy game for quite some time. To get their “own house in order” in 2007 Hamilton City Council adopted a corporate energy policy </a:t>
            </a:r>
            <a:r>
              <a:rPr lang="en-US" baseline="0" dirty="0" smtClean="0"/>
              <a:t>to </a:t>
            </a:r>
            <a:r>
              <a:rPr lang="en-US" baseline="0" dirty="0" smtClean="0"/>
              <a:t>facilitate energy reduction actions and </a:t>
            </a:r>
            <a:r>
              <a:rPr lang="en-US" baseline="0" dirty="0" smtClean="0"/>
              <a:t>adopted </a:t>
            </a:r>
            <a:r>
              <a:rPr lang="en-US" baseline="0" dirty="0" smtClean="0"/>
              <a:t>a corporate energy reduction target (20% by 2020 energy reduction in City owned facilities and </a:t>
            </a:r>
            <a:r>
              <a:rPr lang="en-US" baseline="0" dirty="0" smtClean="0"/>
              <a:t>operations) as well as an energy </a:t>
            </a:r>
            <a:r>
              <a:rPr lang="en-US" baseline="0" dirty="0" smtClean="0"/>
              <a:t>monitoring and reporting and financing framework. </a:t>
            </a:r>
          </a:p>
          <a:p>
            <a:endParaRPr lang="en-US" baseline="0" dirty="0" smtClean="0"/>
          </a:p>
          <a:p>
            <a:r>
              <a:rPr lang="en-US" sz="1200" kern="1200" baseline="0" dirty="0" smtClean="0">
                <a:solidFill>
                  <a:schemeClr val="tx1"/>
                </a:solidFill>
                <a:latin typeface="+mn-lt"/>
                <a:ea typeface="+mn-ea"/>
                <a:cs typeface="+mn-cs"/>
              </a:rPr>
              <a:t>In 2006, the City opened a 1.6 MW cogeneration facility at the Woodward Wastewater Treatment Plant which takes methane gas created by the wastewater treatment process and produces electricity and heat.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Then in </a:t>
            </a:r>
            <a:r>
              <a:rPr lang="en-US" sz="1200" kern="1200" baseline="0" dirty="0" smtClean="0">
                <a:solidFill>
                  <a:schemeClr val="tx1"/>
                </a:solidFill>
                <a:latin typeface="+mn-lt"/>
                <a:ea typeface="+mn-ea"/>
                <a:cs typeface="+mn-cs"/>
              </a:rPr>
              <a:t>2008, the City began operating a 3.2 MW cogeneration facility at the </a:t>
            </a:r>
            <a:r>
              <a:rPr lang="en-US" sz="1200" kern="1200" baseline="0" dirty="0" err="1" smtClean="0">
                <a:solidFill>
                  <a:schemeClr val="tx1"/>
                </a:solidFill>
                <a:latin typeface="+mn-lt"/>
                <a:ea typeface="+mn-ea"/>
                <a:cs typeface="+mn-cs"/>
              </a:rPr>
              <a:t>Glanbrook</a:t>
            </a:r>
            <a:r>
              <a:rPr lang="en-US" sz="1200" kern="1200" baseline="0" dirty="0" smtClean="0">
                <a:solidFill>
                  <a:schemeClr val="tx1"/>
                </a:solidFill>
                <a:latin typeface="+mn-lt"/>
                <a:ea typeface="+mn-ea"/>
                <a:cs typeface="+mn-cs"/>
              </a:rPr>
              <a:t> Landfill by collecting landfill gas to generate electricity.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2015 Hamilton expanded their use of bio gas by purifying it and feeding it into the natural gas grid to contribute renewable natural gas into the system.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Hamilton is currently exploring opportunities to use bio gas generated from their green bin program. </a:t>
            </a:r>
            <a:endParaRPr lang="en-US" sz="1200" kern="1200" baseline="0" dirty="0" smtClean="0">
              <a:solidFill>
                <a:schemeClr val="tx1"/>
              </a:solidFill>
              <a:latin typeface="+mn-lt"/>
              <a:ea typeface="+mn-ea"/>
              <a:cs typeface="+mn-cs"/>
            </a:endParaRPr>
          </a:p>
          <a:p>
            <a:endParaRPr lang="en-US" altLang="en-US" sz="1200" kern="1200" baseline="0" dirty="0" smtClean="0">
              <a:solidFill>
                <a:schemeClr val="tx1"/>
              </a:solidFill>
              <a:latin typeface="+mn-lt"/>
              <a:ea typeface="+mn-ea"/>
              <a:cs typeface="+mn-cs"/>
            </a:endParaRPr>
          </a:p>
          <a:p>
            <a:r>
              <a:rPr lang="en-US" altLang="en-US" sz="1200" dirty="0" smtClean="0"/>
              <a:t>Annual Benefit to City from these facilities</a:t>
            </a:r>
            <a:r>
              <a:rPr lang="en-US" altLang="en-US" sz="1200" baseline="0" dirty="0" smtClean="0"/>
              <a:t> is in the range of </a:t>
            </a:r>
            <a:r>
              <a:rPr lang="en-US" altLang="en-US" sz="1200" dirty="0" smtClean="0"/>
              <a:t>~$1.6M to $2M.</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Another example of a municipality that has installed PV panels on their facilities. The key message to take home from these examples is: how and what are the best ways to spread awareness of the renewable energy being generated within the community to get community members excited about implementing more and/or their own PV system.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Highlights and provides best practices to implement new technologies, such as solar thermal and solar walls. They have been able to address the importance of building community support for these new technologies, addressing operational issues, sharing best practices, training, and expertise to encourage other municipalities to follow suit.  (Operational training when handling solar thermal is very important to address) </a:t>
            </a:r>
            <a:endParaRPr lang="en-US" sz="1200" kern="1200" dirty="0" smtClean="0">
              <a:solidFill>
                <a:schemeClr val="tx1"/>
              </a:solidFill>
              <a:latin typeface="+mn-lt"/>
              <a:ea typeface="+mn-ea"/>
              <a:cs typeface="+mn-cs"/>
            </a:endParaRPr>
          </a:p>
          <a:p>
            <a:endParaRPr lang="en-US" dirty="0" smtClean="0"/>
          </a:p>
          <a:p>
            <a:endParaRPr lang="en-US" dirty="0" smtClean="0"/>
          </a:p>
          <a:p>
            <a:r>
              <a:rPr lang="en-US" dirty="0" smtClean="0"/>
              <a:t>Testing </a:t>
            </a:r>
            <a:r>
              <a:rPr lang="en-US" dirty="0" smtClean="0"/>
              <a:t>PV and solar thermal technologies and installations </a:t>
            </a:r>
          </a:p>
          <a:p>
            <a:pPr marL="463550" indent="-463550">
              <a:spcBef>
                <a:spcPts val="1800"/>
              </a:spcBef>
              <a:spcAft>
                <a:spcPts val="1200"/>
              </a:spcAft>
              <a:buClr>
                <a:schemeClr val="accent6">
                  <a:lumMod val="75000"/>
                </a:schemeClr>
              </a:buClr>
              <a:buFont typeface="Wingdings" pitchFamily="2" charset="2"/>
              <a:buChar char="v"/>
            </a:pPr>
            <a:r>
              <a:rPr lang="en-US" sz="2800" dirty="0" smtClean="0"/>
              <a:t>14 on City facilities dating back to 1982</a:t>
            </a:r>
          </a:p>
          <a:p>
            <a:pPr marL="920750" lvl="1" indent="-463550">
              <a:spcBef>
                <a:spcPts val="1800"/>
              </a:spcBef>
              <a:spcAft>
                <a:spcPts val="1200"/>
              </a:spcAft>
              <a:buClr>
                <a:schemeClr val="accent6">
                  <a:lumMod val="75000"/>
                </a:schemeClr>
              </a:buClr>
              <a:buFont typeface="Wingdings" pitchFamily="2" charset="2"/>
              <a:buChar char="v"/>
            </a:pPr>
            <a:r>
              <a:rPr lang="en-US" sz="2800" dirty="0" smtClean="0"/>
              <a:t>Solar pool heating, solar air heating, solar domestic hot water, solar photovoltaic systems</a:t>
            </a:r>
          </a:p>
          <a:p>
            <a:pPr marL="463550" indent="-463550">
              <a:spcBef>
                <a:spcPts val="1800"/>
              </a:spcBef>
              <a:spcAft>
                <a:spcPts val="1200"/>
              </a:spcAft>
              <a:buClr>
                <a:schemeClr val="accent6">
                  <a:lumMod val="75000"/>
                </a:schemeClr>
              </a:buClr>
              <a:buFont typeface="Wingdings" pitchFamily="2" charset="2"/>
              <a:buChar char="v"/>
            </a:pPr>
            <a:r>
              <a:rPr lang="en-US" sz="2800" dirty="0" smtClean="0"/>
              <a:t>Includes Horse Palace 100 </a:t>
            </a:r>
            <a:r>
              <a:rPr lang="en-US" sz="2800" dirty="0" err="1" smtClean="0"/>
              <a:t>kw</a:t>
            </a:r>
            <a:r>
              <a:rPr lang="en-US" sz="2800" dirty="0" smtClean="0"/>
              <a:t> PV install – largest roof-mounted in Canada when installed in 2008</a:t>
            </a:r>
          </a:p>
          <a:p>
            <a:pPr marL="463550" indent="-463550">
              <a:spcBef>
                <a:spcPts val="1800"/>
              </a:spcBef>
              <a:spcAft>
                <a:spcPts val="1200"/>
              </a:spcAft>
              <a:buClr>
                <a:schemeClr val="accent6">
                  <a:lumMod val="75000"/>
                </a:schemeClr>
              </a:buClr>
              <a:buFont typeface="Wingdings" pitchFamily="2" charset="2"/>
              <a:buChar char="v"/>
            </a:pPr>
            <a:r>
              <a:rPr lang="en-US" sz="2800" dirty="0" smtClean="0"/>
              <a:t>6 private facilities in Toronto and the GTA</a:t>
            </a:r>
          </a:p>
          <a:p>
            <a:pPr marL="463550" indent="-463550">
              <a:spcBef>
                <a:spcPts val="1800"/>
              </a:spcBef>
              <a:spcAft>
                <a:spcPts val="1200"/>
              </a:spcAft>
              <a:buClr>
                <a:schemeClr val="accent6">
                  <a:lumMod val="75000"/>
                </a:schemeClr>
              </a:buClr>
              <a:buFont typeface="Wingdings" pitchFamily="2" charset="2"/>
              <a:buChar char="v"/>
            </a:pPr>
            <a:r>
              <a:rPr lang="en-US" sz="2800" dirty="0" smtClean="0"/>
              <a:t>Field testing facility at </a:t>
            </a:r>
            <a:r>
              <a:rPr lang="en-US" sz="2800" dirty="0" err="1" smtClean="0"/>
              <a:t>Kortright</a:t>
            </a:r>
            <a:r>
              <a:rPr lang="en-US" sz="2800" dirty="0" smtClean="0"/>
              <a:t> in Vaughan</a:t>
            </a:r>
          </a:p>
          <a:p>
            <a:pPr marL="463550" marR="0" lvl="0" indent="-463550" algn="l" defTabSz="914400" rtl="0" eaLnBrk="1" fontAlgn="auto" latinLnBrk="0" hangingPunct="1">
              <a:lnSpc>
                <a:spcPct val="100000"/>
              </a:lnSpc>
              <a:spcBef>
                <a:spcPts val="1800"/>
              </a:spcBef>
              <a:spcAft>
                <a:spcPts val="1200"/>
              </a:spcAft>
              <a:buClr>
                <a:schemeClr val="accent6">
                  <a:lumMod val="75000"/>
                </a:schemeClr>
              </a:buClr>
              <a:buSzTx/>
              <a:buFont typeface="Wingdings" pitchFamily="2" charset="2"/>
              <a:buChar char="v"/>
              <a:tabLst/>
              <a:defRPr/>
            </a:pPr>
            <a:r>
              <a:rPr lang="en-CA" sz="2800" dirty="0" smtClean="0"/>
              <a:t>3 solar walls</a:t>
            </a:r>
          </a:p>
          <a:p>
            <a:pPr marL="463550" marR="0" lvl="0" indent="-463550" algn="l" defTabSz="914400" rtl="0" eaLnBrk="1" fontAlgn="auto" latinLnBrk="0" hangingPunct="1">
              <a:lnSpc>
                <a:spcPct val="100000"/>
              </a:lnSpc>
              <a:spcBef>
                <a:spcPts val="1800"/>
              </a:spcBef>
              <a:spcAft>
                <a:spcPts val="1200"/>
              </a:spcAft>
              <a:buClr>
                <a:schemeClr val="accent6">
                  <a:lumMod val="75000"/>
                </a:schemeClr>
              </a:buClr>
              <a:buSzTx/>
              <a:buFont typeface="Wingdings" pitchFamily="2" charset="2"/>
              <a:buChar char="v"/>
              <a:tabLst/>
              <a:defRPr/>
            </a:pPr>
            <a:r>
              <a:rPr lang="en-CA" sz="2800" dirty="0" smtClean="0"/>
              <a:t>3 City of Toronto outdoor pools</a:t>
            </a:r>
          </a:p>
          <a:p>
            <a:pPr marL="463550" marR="0" lvl="0" indent="-463550" algn="l" defTabSz="914400" rtl="0" eaLnBrk="1" fontAlgn="auto" latinLnBrk="0" hangingPunct="1">
              <a:lnSpc>
                <a:spcPct val="100000"/>
              </a:lnSpc>
              <a:spcBef>
                <a:spcPts val="1800"/>
              </a:spcBef>
              <a:spcAft>
                <a:spcPts val="1200"/>
              </a:spcAft>
              <a:buClr>
                <a:schemeClr val="accent6">
                  <a:lumMod val="75000"/>
                </a:schemeClr>
              </a:buClr>
              <a:buSzTx/>
              <a:buFont typeface="Wingdings" pitchFamily="2" charset="2"/>
              <a:buChar char="v"/>
              <a:tabLst/>
              <a:defRPr/>
            </a:pPr>
            <a:r>
              <a:rPr lang="en-CA" sz="2800" dirty="0" smtClean="0"/>
              <a:t>3 indoor pools owned by City of Toronto</a:t>
            </a:r>
          </a:p>
          <a:p>
            <a:pPr marL="463550" marR="0" lvl="0" indent="-463550" algn="l" defTabSz="914400" rtl="0" eaLnBrk="1" fontAlgn="auto" latinLnBrk="0" hangingPunct="1">
              <a:lnSpc>
                <a:spcPct val="100000"/>
              </a:lnSpc>
              <a:spcBef>
                <a:spcPts val="1800"/>
              </a:spcBef>
              <a:spcAft>
                <a:spcPts val="1200"/>
              </a:spcAft>
              <a:buClr>
                <a:schemeClr val="accent6">
                  <a:lumMod val="75000"/>
                </a:schemeClr>
              </a:buClr>
              <a:buSzTx/>
              <a:buFont typeface="Wingdings" pitchFamily="2" charset="2"/>
              <a:buChar char="v"/>
              <a:tabLst/>
              <a:defRPr/>
            </a:pPr>
            <a:r>
              <a:rPr lang="en-US" sz="2800" dirty="0" smtClean="0"/>
              <a:t>Evaluation of the effects of snowfall on photovoltaic performance</a:t>
            </a:r>
          </a:p>
          <a:p>
            <a:pPr marL="463550" indent="-463550">
              <a:spcBef>
                <a:spcPts val="1800"/>
              </a:spcBef>
              <a:spcAft>
                <a:spcPts val="1200"/>
              </a:spcAft>
              <a:buClr>
                <a:srgbClr val="E46C0A"/>
              </a:buClr>
              <a:buFont typeface="Wingdings" pitchFamily="2" charset="2"/>
              <a:buChar char="v"/>
            </a:pPr>
            <a:r>
              <a:rPr lang="en-US" sz="2800" dirty="0" smtClean="0"/>
              <a:t>Many solar installs appear to be underperforming – require adjustments</a:t>
            </a:r>
          </a:p>
          <a:p>
            <a:pPr marL="463550" indent="-463550">
              <a:spcBef>
                <a:spcPts val="1800"/>
              </a:spcBef>
              <a:spcAft>
                <a:spcPts val="1200"/>
              </a:spcAft>
              <a:buClr>
                <a:srgbClr val="E46C0A"/>
              </a:buClr>
              <a:buFont typeface="Wingdings" pitchFamily="2" charset="2"/>
              <a:buChar char="v"/>
            </a:pPr>
            <a:r>
              <a:rPr lang="en-US" sz="2800" dirty="0" smtClean="0"/>
              <a:t>Pre-installation predictions of solar facility performance are often not accurate</a:t>
            </a:r>
          </a:p>
          <a:p>
            <a:pPr marL="463550" indent="-463550">
              <a:spcBef>
                <a:spcPts val="1800"/>
              </a:spcBef>
              <a:spcAft>
                <a:spcPts val="1200"/>
              </a:spcAft>
              <a:buClr>
                <a:srgbClr val="E46C0A"/>
              </a:buClr>
              <a:buFont typeface="Wingdings" pitchFamily="2" charset="2"/>
              <a:buChar char="v"/>
            </a:pPr>
            <a:r>
              <a:rPr lang="en-US" sz="2800" dirty="0" smtClean="0"/>
              <a:t>Feed-in Tariff regulations causing major grid connection delays for PV systems – negatively affecting revenue</a:t>
            </a:r>
          </a:p>
          <a:p>
            <a:pPr marL="463550" indent="-463550">
              <a:spcBef>
                <a:spcPts val="1800"/>
              </a:spcBef>
              <a:spcAft>
                <a:spcPts val="1200"/>
              </a:spcAft>
              <a:buClr>
                <a:srgbClr val="E46C0A"/>
              </a:buClr>
              <a:buFont typeface="Wingdings" pitchFamily="2" charset="2"/>
              <a:buChar char="v"/>
            </a:pPr>
            <a:r>
              <a:rPr lang="en-US" sz="2800" dirty="0" smtClean="0"/>
              <a:t>Site operator action can greatly effect system performance – operators’ knowledge &amp; continuous training is critical</a:t>
            </a:r>
          </a:p>
          <a:p>
            <a:pPr marL="463550" indent="-463550">
              <a:spcBef>
                <a:spcPts val="1800"/>
              </a:spcBef>
              <a:spcAft>
                <a:spcPts val="1200"/>
              </a:spcAft>
              <a:buClr>
                <a:srgbClr val="E46C0A"/>
              </a:buClr>
              <a:buFont typeface="Wingdings" pitchFamily="2" charset="2"/>
              <a:buChar char="v"/>
            </a:pPr>
            <a:r>
              <a:rPr lang="en-US" sz="2800" dirty="0" smtClean="0"/>
              <a:t>Better coordination is needed among contractors, site operators and facility managers to ensure systems are well designed</a:t>
            </a:r>
          </a:p>
          <a:p>
            <a:pPr marL="463550" indent="-463550">
              <a:spcBef>
                <a:spcPts val="1800"/>
              </a:spcBef>
              <a:spcAft>
                <a:spcPts val="1200"/>
              </a:spcAft>
              <a:buClr>
                <a:srgbClr val="E46C0A"/>
              </a:buClr>
              <a:buFont typeface="Wingdings" pitchFamily="2" charset="2"/>
              <a:buChar char="v"/>
            </a:pPr>
            <a:r>
              <a:rPr lang="en-US" sz="2800" dirty="0" smtClean="0"/>
              <a:t>Monitoring is not just for data collection – critical to optimizing system performance</a:t>
            </a:r>
          </a:p>
          <a:p>
            <a:pPr marL="463550" indent="-463550">
              <a:spcBef>
                <a:spcPts val="1800"/>
              </a:spcBef>
              <a:spcAft>
                <a:spcPts val="1200"/>
              </a:spcAft>
              <a:buClr>
                <a:schemeClr val="accent6">
                  <a:lumMod val="75000"/>
                </a:schemeClr>
              </a:buClr>
              <a:buFont typeface="Wingdings" pitchFamily="2" charset="2"/>
              <a:buChar char="v"/>
            </a:pPr>
            <a:r>
              <a:rPr lang="en-US" sz="2800" dirty="0" smtClean="0"/>
              <a:t>Best practices Guide:</a:t>
            </a:r>
            <a:r>
              <a:rPr lang="en-US" sz="2800" baseline="0" dirty="0" smtClean="0"/>
              <a:t> </a:t>
            </a:r>
            <a:r>
              <a:rPr lang="en-US" sz="2800" dirty="0" smtClean="0"/>
              <a:t>Provides guidance on:</a:t>
            </a:r>
          </a:p>
          <a:p>
            <a:pPr marL="920750" lvl="1" indent="-463550">
              <a:spcBef>
                <a:spcPts val="600"/>
              </a:spcBef>
              <a:spcAft>
                <a:spcPts val="0"/>
              </a:spcAft>
              <a:buClr>
                <a:schemeClr val="accent6">
                  <a:lumMod val="75000"/>
                </a:schemeClr>
              </a:buClr>
              <a:buFont typeface="Wingdings" pitchFamily="2" charset="2"/>
              <a:buChar char="v"/>
            </a:pPr>
            <a:r>
              <a:rPr lang="en-US" sz="2400" dirty="0" smtClean="0"/>
              <a:t>Financing</a:t>
            </a:r>
          </a:p>
          <a:p>
            <a:pPr marL="920750" lvl="1" indent="-463550">
              <a:spcBef>
                <a:spcPts val="600"/>
              </a:spcBef>
              <a:spcAft>
                <a:spcPts val="0"/>
              </a:spcAft>
              <a:buClr>
                <a:schemeClr val="accent6">
                  <a:lumMod val="75000"/>
                </a:schemeClr>
              </a:buClr>
              <a:buFont typeface="Wingdings" pitchFamily="2" charset="2"/>
              <a:buChar char="v"/>
            </a:pPr>
            <a:r>
              <a:rPr lang="en-US" sz="2400" dirty="0" smtClean="0"/>
              <a:t>Project planning</a:t>
            </a:r>
          </a:p>
          <a:p>
            <a:pPr marL="920750" lvl="1" indent="-463550">
              <a:spcBef>
                <a:spcPts val="600"/>
              </a:spcBef>
              <a:spcAft>
                <a:spcPts val="0"/>
              </a:spcAft>
              <a:buClr>
                <a:schemeClr val="accent6">
                  <a:lumMod val="75000"/>
                </a:schemeClr>
              </a:buClr>
              <a:buFont typeface="Wingdings" pitchFamily="2" charset="2"/>
              <a:buChar char="v"/>
            </a:pPr>
            <a:r>
              <a:rPr lang="en-US" sz="2400" dirty="0" smtClean="0"/>
              <a:t>Procurement</a:t>
            </a:r>
          </a:p>
          <a:p>
            <a:pPr marL="920750" lvl="1" indent="-463550">
              <a:spcBef>
                <a:spcPts val="600"/>
              </a:spcBef>
              <a:spcAft>
                <a:spcPts val="0"/>
              </a:spcAft>
              <a:buClr>
                <a:schemeClr val="accent6">
                  <a:lumMod val="75000"/>
                </a:schemeClr>
              </a:buClr>
              <a:buFont typeface="Wingdings" pitchFamily="2" charset="2"/>
              <a:buChar char="v"/>
            </a:pPr>
            <a:r>
              <a:rPr lang="en-US" sz="2400" dirty="0" smtClean="0"/>
              <a:t>System Design and monitoring</a:t>
            </a:r>
          </a:p>
          <a:p>
            <a:pPr marL="920750" lvl="1" indent="-463550">
              <a:spcBef>
                <a:spcPts val="600"/>
              </a:spcBef>
              <a:spcAft>
                <a:spcPts val="0"/>
              </a:spcAft>
              <a:buClr>
                <a:schemeClr val="accent6">
                  <a:lumMod val="75000"/>
                </a:schemeClr>
              </a:buClr>
              <a:buFont typeface="Wingdings" pitchFamily="2" charset="2"/>
              <a:buChar char="v"/>
            </a:pPr>
            <a:r>
              <a:rPr lang="en-US" sz="2400" dirty="0" smtClean="0"/>
              <a:t>Installation</a:t>
            </a:r>
          </a:p>
          <a:p>
            <a:pPr marL="920750" lvl="1" indent="-463550">
              <a:spcBef>
                <a:spcPts val="600"/>
              </a:spcBef>
              <a:spcAft>
                <a:spcPts val="0"/>
              </a:spcAft>
              <a:buClr>
                <a:schemeClr val="accent6">
                  <a:lumMod val="75000"/>
                </a:schemeClr>
              </a:buClr>
              <a:buFont typeface="Wingdings" pitchFamily="2" charset="2"/>
              <a:buChar char="v"/>
            </a:pPr>
            <a:r>
              <a:rPr lang="en-US" sz="2400" dirty="0" smtClean="0"/>
              <a:t>Operation and maintenance</a:t>
            </a:r>
          </a:p>
          <a:p>
            <a:pPr marL="463550" indent="-463550">
              <a:spcBef>
                <a:spcPts val="1800"/>
              </a:spcBef>
              <a:spcAft>
                <a:spcPts val="1200"/>
              </a:spcAft>
              <a:buClr>
                <a:srgbClr val="E46C0A"/>
              </a:buClr>
              <a:buFont typeface="Wingdings" pitchFamily="2" charset="2"/>
              <a:buChar char="v"/>
            </a:pPr>
            <a:endParaRPr lang="en-US" sz="2800" dirty="0" smtClean="0"/>
          </a:p>
          <a:p>
            <a:pPr marL="463550" marR="0" lvl="0" indent="-463550" algn="l" defTabSz="914400" rtl="0" eaLnBrk="1" fontAlgn="auto" latinLnBrk="0" hangingPunct="1">
              <a:lnSpc>
                <a:spcPct val="100000"/>
              </a:lnSpc>
              <a:spcBef>
                <a:spcPts val="1800"/>
              </a:spcBef>
              <a:spcAft>
                <a:spcPts val="1200"/>
              </a:spcAft>
              <a:buClr>
                <a:schemeClr val="accent6">
                  <a:lumMod val="75000"/>
                </a:schemeClr>
              </a:buClr>
              <a:buSzTx/>
              <a:buFont typeface="Wingdings" pitchFamily="2" charset="2"/>
              <a:buChar char="v"/>
              <a:tabLst/>
              <a:defRPr/>
            </a:pPr>
            <a:endParaRPr lang="en-CA" sz="2800" dirty="0" smtClean="0"/>
          </a:p>
          <a:p>
            <a:pPr marL="463550" indent="-463550">
              <a:spcBef>
                <a:spcPts val="1800"/>
              </a:spcBef>
              <a:spcAft>
                <a:spcPts val="1200"/>
              </a:spcAft>
              <a:buClr>
                <a:schemeClr val="accent6">
                  <a:lumMod val="75000"/>
                </a:schemeClr>
              </a:buClr>
              <a:buFont typeface="Wingdings" pitchFamily="2" charset="2"/>
              <a:buChar char="v"/>
            </a:pPr>
            <a:endParaRPr lang="en-US" sz="2800" dirty="0" smtClean="0"/>
          </a:p>
          <a:p>
            <a:pPr marL="463550" indent="-463550">
              <a:spcBef>
                <a:spcPts val="1800"/>
              </a:spcBef>
              <a:spcAft>
                <a:spcPts val="1200"/>
              </a:spcAft>
              <a:buClr>
                <a:schemeClr val="accent6">
                  <a:lumMod val="75000"/>
                </a:schemeClr>
              </a:buClr>
              <a:buFont typeface="Wingdings" pitchFamily="2" charset="2"/>
              <a:buChar char="v"/>
            </a:pPr>
            <a:endParaRPr lang="en-US" sz="2800" dirty="0" smtClean="0"/>
          </a:p>
          <a:p>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0000" lnSpcReduction="20000"/>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smtClean="0"/>
              <a:t>“Solar City Program” is a municipal financing initiative that promotes the installation of solar-powered water heating systems to lower energy bills and reduce water consumption. </a:t>
            </a:r>
          </a:p>
          <a:p>
            <a:r>
              <a:rPr lang="en-US" sz="1200" b="0" i="0" kern="1200" dirty="0" smtClean="0">
                <a:solidFill>
                  <a:schemeClr val="tx1"/>
                </a:solidFill>
                <a:latin typeface="+mn-lt"/>
                <a:ea typeface="+mn-ea"/>
                <a:cs typeface="+mn-cs"/>
              </a:rPr>
              <a:t>The </a:t>
            </a:r>
            <a:r>
              <a:rPr lang="en-US" sz="1200" b="0" i="0" kern="1200" dirty="0" smtClean="0">
                <a:solidFill>
                  <a:schemeClr val="tx1"/>
                </a:solidFill>
                <a:latin typeface="+mn-lt"/>
                <a:ea typeface="+mn-ea"/>
                <a:cs typeface="+mn-cs"/>
              </a:rPr>
              <a:t>municipality arranged over 300 system installations in the program's first 14 months — more than the rest of Canada that year — and aims to finance 700 systems within the first two years. Designed to be simple and create economies of scale, Solar City improves purchasing power and reliability, and offers quality assurance to </a:t>
            </a:r>
            <a:r>
              <a:rPr lang="en-US" sz="1200" b="0" i="0" kern="1200" dirty="0" smtClean="0">
                <a:solidFill>
                  <a:schemeClr val="tx1"/>
                </a:solidFill>
                <a:latin typeface="+mn-lt"/>
                <a:ea typeface="+mn-ea"/>
                <a:cs typeface="+mn-cs"/>
              </a:rPr>
              <a:t>citizens.</a:t>
            </a:r>
          </a:p>
          <a:p>
            <a:endParaRPr lang="en-US" sz="1200" b="0" i="0" kern="1200" baseline="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Used thermal mapping to illustrate the best areas on buildings to install PV panels according to the amount of solar irradiance hitting rooftops. LICs mechanisms were used to pay for the upfront costs. </a:t>
            </a:r>
            <a:endParaRPr lang="en-US" baseline="0" dirty="0" smtClean="0"/>
          </a:p>
          <a:p>
            <a:endParaRPr lang="en-US" baseline="0" dirty="0" smtClean="0"/>
          </a:p>
          <a:p>
            <a:r>
              <a:rPr lang="en-US" baseline="0" dirty="0" smtClean="0"/>
              <a:t>Where: Halifax </a:t>
            </a:r>
            <a:r>
              <a:rPr lang="en-US" baseline="0" dirty="0" smtClean="0"/>
              <a:t>Regional Municipality</a:t>
            </a:r>
          </a:p>
          <a:p>
            <a:endParaRPr lang="en-US" baseline="0" dirty="0" smtClean="0"/>
          </a:p>
          <a:p>
            <a:r>
              <a:rPr lang="en-US" sz="1200" b="0" i="0" kern="1200" dirty="0" smtClean="0">
                <a:solidFill>
                  <a:schemeClr val="tx1"/>
                </a:solidFill>
                <a:latin typeface="+mn-lt"/>
                <a:ea typeface="+mn-ea"/>
                <a:cs typeface="+mn-cs"/>
              </a:rPr>
              <a:t>Solar </a:t>
            </a:r>
            <a:r>
              <a:rPr lang="en-US" sz="1200" b="0" i="0" kern="1200" dirty="0" smtClean="0">
                <a:solidFill>
                  <a:schemeClr val="tx1"/>
                </a:solidFill>
                <a:latin typeface="+mn-lt"/>
                <a:ea typeface="+mn-ea"/>
                <a:cs typeface="+mn-cs"/>
              </a:rPr>
              <a:t>City's pioneering funding mechanism puts a new spin on Local Improvement Charge financing by offering Property Assessed Clean Energy (PACE) loans to individual homeowners to pay for equipment and installation. The loans are tied to the property and are paid back over time, while homeowners benefit right away from the energy savings. PACE</a:t>
            </a:r>
            <a:r>
              <a:rPr lang="en-US" sz="1200" b="0" i="0" kern="1200" baseline="0" dirty="0" smtClean="0">
                <a:solidFill>
                  <a:schemeClr val="tx1"/>
                </a:solidFill>
                <a:latin typeface="+mn-lt"/>
                <a:ea typeface="+mn-ea"/>
                <a:cs typeface="+mn-cs"/>
              </a:rPr>
              <a:t> creates a budget-neutral program that covers administrative and financing costs.</a:t>
            </a:r>
            <a:endParaRPr lang="en-US" baseline="0" dirty="0" smtClean="0"/>
          </a:p>
          <a:p>
            <a:endParaRPr lang="en-US" baseline="0" dirty="0" smtClean="0"/>
          </a:p>
          <a:p>
            <a:r>
              <a:rPr lang="en-US" baseline="0" dirty="0" smtClean="0"/>
              <a:t>It includes education, free water conservation retrofits, an optional performance tracking system, and the first city-level solar “energy potential” </a:t>
            </a:r>
            <a:r>
              <a:rPr lang="en-US" sz="1200" b="0" i="0" kern="1200" dirty="0" smtClean="0">
                <a:solidFill>
                  <a:schemeClr val="tx1"/>
                </a:solidFill>
                <a:latin typeface="+mn-lt"/>
                <a:ea typeface="+mn-ea"/>
                <a:cs typeface="+mn-cs"/>
              </a:rPr>
              <a:t>map in Canada — an online resource that calculates annual solar energy potential for individual homes based on data collected through Light Detection and Ranging (</a:t>
            </a:r>
            <a:r>
              <a:rPr lang="en-US" sz="1200" b="0" i="0" kern="1200" dirty="0" err="1" smtClean="0">
                <a:solidFill>
                  <a:schemeClr val="tx1"/>
                </a:solidFill>
                <a:latin typeface="+mn-lt"/>
                <a:ea typeface="+mn-ea"/>
                <a:cs typeface="+mn-cs"/>
              </a:rPr>
              <a:t>LiDAR</a:t>
            </a:r>
            <a:r>
              <a:rPr lang="en-US" sz="1200" b="0" i="0" kern="1200" dirty="0" smtClean="0">
                <a:solidFill>
                  <a:schemeClr val="tx1"/>
                </a:solidFill>
                <a:latin typeface="+mn-lt"/>
                <a:ea typeface="+mn-ea"/>
                <a:cs typeface="+mn-cs"/>
              </a:rPr>
              <a:t>), a remote sensing technology.</a:t>
            </a:r>
          </a:p>
          <a:p>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baseline="0" dirty="0" smtClean="0">
                <a:solidFill>
                  <a:schemeClr val="accent5">
                    <a:lumMod val="75000"/>
                  </a:schemeClr>
                </a:solidFill>
                <a:latin typeface="+mn-lt"/>
                <a:ea typeface="+mn-ea"/>
                <a:cs typeface="+mn-cs"/>
              </a:rPr>
              <a:t>http://www.fcm.ca/home/awards/fcm-sustainable-communities-awards/past-winners/2015-winners/2015-energy-program.htm</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This is not available in Canada yet, but this is something that Google is doing—they are providing a solar thermal map of various states within the U.S. to illustrate the solar potential of rooftops on various buildings in order to promote solar PV nationally. Philadelphia and California have been able to use this resource to create a platform presenting local contractors in order to facilitate the installment of PV systems.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7500" lnSpcReduction="20000"/>
          </a:bodyPr>
          <a:lstStyle/>
          <a:p>
            <a:r>
              <a:rPr lang="en-US" dirty="0" smtClean="0"/>
              <a:t>Solar </a:t>
            </a:r>
            <a:r>
              <a:rPr lang="en-US" dirty="0" smtClean="0"/>
              <a:t>thermal energy uses solar energy via a heat exchanger to pre heat water that then goes into a hot water tank to be heated up further if necessary to supply hot water to the user to be used in swimming pools, hot showers, dishwashers or any other place we like to have our water heated.</a:t>
            </a:r>
          </a:p>
          <a:p>
            <a:endParaRPr lang="en-US" dirty="0" smtClean="0"/>
          </a:p>
          <a:p>
            <a:r>
              <a:rPr lang="en-US" dirty="0" smtClean="0"/>
              <a:t>The </a:t>
            </a:r>
            <a:r>
              <a:rPr lang="en-US" dirty="0" smtClean="0"/>
              <a:t>City of Burlington in 2010 installed seasonal solar heating and a year-round waste heat recovery system at its The 90-panel solar installation covers an area of 398 m2, and is capable of supplying up to 325kW of thermal energy—roughly 25 per cent of the energy used to heat the centre‘s swimming pool. The solar hot water system also delivers heat to the pool showers when there is solar energy available and the swimming pool is at its set temperature</a:t>
            </a:r>
            <a:r>
              <a:rPr lang="en-US" dirty="0" smtClean="0"/>
              <a:t>.</a:t>
            </a:r>
          </a:p>
          <a:p>
            <a:endParaRPr lang="en-US" dirty="0" smtClean="0"/>
          </a:p>
          <a:p>
            <a:r>
              <a:rPr lang="en-US" dirty="0" smtClean="0"/>
              <a:t>The energy supplied by the solar panels is complemented by a waste heat recovery system that collects warm water from the pool‘s drains. The warm drain water is then used to heat incoming cold city water, which helps to reduce the heating load on the facility‘s natural gas-fired boiler</a:t>
            </a:r>
            <a:r>
              <a:rPr lang="en-US" dirty="0" smtClean="0"/>
              <a:t>.</a:t>
            </a:r>
          </a:p>
          <a:p>
            <a:endParaRPr lang="en-US" dirty="0" smtClean="0"/>
          </a:p>
          <a:p>
            <a:r>
              <a:rPr lang="en-US" dirty="0" smtClean="0"/>
              <a:t>The total implementation cost of this measure was $116,970. Some of these costs were funded by the Government of Canada‘s </a:t>
            </a:r>
            <a:r>
              <a:rPr lang="en-US" dirty="0" err="1" smtClean="0"/>
              <a:t>ecoENERGY</a:t>
            </a:r>
            <a:r>
              <a:rPr lang="en-US" dirty="0" smtClean="0"/>
              <a:t> for Renewable Heat Program ($11,610), the Ontario Solar Thermal Heating Incentive ($11,610), and the Electrical Retrofit Incentive Program ($28,875). As a result of this initiative, the city should expect to see annual cost savings of $28,275, with the system paying for itself in a little over two years</a:t>
            </a:r>
            <a:r>
              <a:rPr lang="en-US" dirty="0" smtClean="0"/>
              <a:t>.</a:t>
            </a:r>
          </a:p>
          <a:p>
            <a:endParaRPr lang="en-US" dirty="0" smtClean="0"/>
          </a:p>
          <a:p>
            <a:r>
              <a:rPr lang="en-US" dirty="0" smtClean="0"/>
              <a:t>The alternative energy systems will not only save the City money, but will also contribute to significant GHG reductions. The local utility provider, Burlington Hydro, estimates that the measure will save 24,138 m3 of natural gas and 101,000 KWh of electricity per year.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lnSpcReduction="10000"/>
          </a:bodyPr>
          <a:lstStyle/>
          <a:p>
            <a:r>
              <a:rPr lang="en-US" dirty="0" smtClean="0"/>
              <a:t>As a hotspot for tech companies, San Francisco is the logical home to such an ordinance, but it isn’t the first </a:t>
            </a:r>
            <a:r>
              <a:rPr lang="en-US" dirty="0" smtClean="0">
                <a:hlinkClick r:id="rId3"/>
              </a:rPr>
              <a:t>California</a:t>
            </a:r>
            <a:r>
              <a:rPr lang="en-US" dirty="0" smtClean="0"/>
              <a:t> city to enact such a requirement. Smaller cities, like the nearby Sebastopol in Sonoma County, already have similar regulations. San Francisco’s new law will become effective January 2017, requiring all new buildings in the city with 10 stories or fewer to install either rooftop </a:t>
            </a:r>
            <a:r>
              <a:rPr lang="en-US" dirty="0" smtClean="0">
                <a:hlinkClick r:id="rId4"/>
              </a:rPr>
              <a:t>solar PV or solar thermal panels</a:t>
            </a:r>
            <a:r>
              <a:rPr lang="en-US" dirty="0" smtClean="0"/>
              <a:t>. Existing California state law already outlines a requirement for all new buildings to have at least 15 percent of their roof space exposed to sunshine, in order to allow for future solar panel use, so the city’s new rule builds on that.</a:t>
            </a:r>
          </a:p>
          <a:p>
            <a:r>
              <a:rPr lang="en-US" dirty="0" smtClean="0">
                <a:hlinkClick r:id="rId5"/>
              </a:rPr>
              <a:t>Related: San Francisco’s first Passive House apartment complex produces so much energy it powers its own </a:t>
            </a:r>
            <a:r>
              <a:rPr lang="en-US" dirty="0" err="1" smtClean="0">
                <a:hlinkClick r:id="rId5"/>
              </a:rPr>
              <a:t>microgrid</a:t>
            </a:r>
            <a:endParaRPr lang="en-US" dirty="0" smtClean="0"/>
          </a:p>
          <a:p>
            <a:r>
              <a:rPr lang="en-US" dirty="0" smtClean="0"/>
              <a:t>The city’s Board of Supervisors voted unanimously to approve the new rule. The requirement makes San Francisco the largest U.S. city to enact such a mandate. Although New York City has a host of green initiatives of its own, leaders there have stopped short of a solar panel requirement, instead opting to pass rules that require city-owned buildings to </a:t>
            </a:r>
            <a:r>
              <a:rPr lang="en-US" dirty="0" smtClean="0">
                <a:hlinkClick r:id="rId6"/>
              </a:rPr>
              <a:t>slash energy usage</a:t>
            </a:r>
            <a:r>
              <a:rPr lang="en-US" dirty="0" smtClean="0"/>
              <a:t>.</a:t>
            </a:r>
          </a:p>
          <a:p>
            <a:r>
              <a:rPr lang="en-US" dirty="0" smtClean="0"/>
              <a:t>City Supervisor Scott Wiener, who introduced the rule, believes it will set an example for other large cities to get serious about </a:t>
            </a:r>
            <a:r>
              <a:rPr lang="en-US" dirty="0" smtClean="0">
                <a:hlinkClick r:id="rId7"/>
              </a:rPr>
              <a:t>renewable energy</a:t>
            </a:r>
            <a:r>
              <a:rPr lang="en-US" dirty="0" smtClean="0"/>
              <a:t> commitments and pave the way for other types of green building requirements. “In a dense, urban environment, we need to be smart and efficient about how we maximize the use of our space to achieve goals such as promoting renewable energy and improving our environment,” he said in a statement.</a:t>
            </a:r>
          </a:p>
          <a:p>
            <a:r>
              <a:rPr lang="en-US" dirty="0" smtClean="0"/>
              <a:t>Via </a:t>
            </a:r>
            <a:r>
              <a:rPr lang="en-US" dirty="0" smtClean="0">
                <a:hlinkClick r:id="rId8"/>
              </a:rPr>
              <a:t>The Guardian</a:t>
            </a: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Exactly one week after </a:t>
            </a:r>
            <a:r>
              <a:rPr lang="en-US" dirty="0" smtClean="0">
                <a:hlinkClick r:id="rId3"/>
              </a:rPr>
              <a:t>San Francisco became</a:t>
            </a:r>
            <a:r>
              <a:rPr lang="en-US" dirty="0" smtClean="0"/>
              <a:t> the largest U.S. city to require rooftop </a:t>
            </a:r>
            <a:r>
              <a:rPr lang="en-US" dirty="0" smtClean="0">
                <a:hlinkClick r:id="rId4"/>
              </a:rPr>
              <a:t>solar</a:t>
            </a:r>
            <a:r>
              <a:rPr lang="en-US" dirty="0" smtClean="0"/>
              <a:t> installations on new buildings, </a:t>
            </a:r>
            <a:r>
              <a:rPr lang="en-US" dirty="0" smtClean="0">
                <a:hlinkClick r:id="rId5"/>
              </a:rPr>
              <a:t>Santa Monica followed</a:t>
            </a:r>
            <a:r>
              <a:rPr lang="en-US" dirty="0" smtClean="0"/>
              <a:t> with similar legislation. On April 26, the Santa Monica City Council approved an ordinance requiring rooftop solar systems for all new construction — both residential and commercial.</a:t>
            </a:r>
          </a:p>
          <a:p>
            <a:endParaRPr lang="en-US" dirty="0" smtClean="0"/>
          </a:p>
          <a:p>
            <a:r>
              <a:rPr lang="en-US" dirty="0" smtClean="0"/>
              <a:t>The measure, which goes into effect the last week of May, updates the Santa Monica Municipal Green Building Ordinance to require new single family dwellings to install a solar electric photovoltaic (PV) system “with a minimum total wattage of 1.5 times the square footage of the dwelling (1.5 watts per square foot).” The measure also requires new multi-family dwellings and non-residential, hotels and motels to install a solar PV system “with a minimum total wattage 2.0 times the square footage of the building footprint (2.0 watts per square foot of building footprint).”</a:t>
            </a:r>
          </a:p>
          <a:p>
            <a:endParaRPr lang="en-US" dirty="0" smtClean="0"/>
          </a:p>
          <a:p>
            <a:endParaRPr lang="en-US" dirty="0" smtClean="0"/>
          </a:p>
          <a:p>
            <a:r>
              <a:rPr lang="en-US" i="1" dirty="0" smtClean="0"/>
              <a:t>Images via </a:t>
            </a:r>
            <a:r>
              <a:rPr lang="en-US" i="1" dirty="0" smtClean="0">
                <a:hlinkClick r:id="rId6"/>
              </a:rPr>
              <a:t>Wikimedia 1</a:t>
            </a:r>
            <a:r>
              <a:rPr lang="en-US" i="1" dirty="0" smtClean="0"/>
              <a:t>, </a:t>
            </a:r>
            <a:r>
              <a:rPr lang="en-US" i="1" dirty="0" smtClean="0">
                <a:hlinkClick r:id="rId7"/>
              </a:rPr>
              <a:t>2</a:t>
            </a: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77500" lnSpcReduction="20000"/>
          </a:bodyPr>
          <a:lstStyle/>
          <a:p>
            <a:r>
              <a:rPr lang="en-CA" sz="1200" b="0" i="0" kern="1200" dirty="0" smtClean="0">
                <a:solidFill>
                  <a:schemeClr val="tx1"/>
                </a:solidFill>
                <a:latin typeface="+mn-lt"/>
                <a:ea typeface="+mn-ea"/>
                <a:cs typeface="+mn-cs"/>
              </a:rPr>
              <a:t>This</a:t>
            </a:r>
            <a:r>
              <a:rPr lang="en-CA" sz="1200" b="0" i="0" kern="1200" baseline="0" dirty="0" smtClean="0">
                <a:solidFill>
                  <a:schemeClr val="tx1"/>
                </a:solidFill>
                <a:latin typeface="+mn-lt"/>
                <a:ea typeface="+mn-ea"/>
                <a:cs typeface="+mn-cs"/>
              </a:rPr>
              <a:t> Bio-Gas Plant </a:t>
            </a:r>
            <a:r>
              <a:rPr lang="en-CA" sz="1200" b="0" i="0" kern="1200" dirty="0" smtClean="0">
                <a:solidFill>
                  <a:schemeClr val="tx1"/>
                </a:solidFill>
                <a:latin typeface="+mn-lt"/>
                <a:ea typeface="+mn-ea"/>
                <a:cs typeface="+mn-cs"/>
              </a:rPr>
              <a:t>produces </a:t>
            </a:r>
            <a:r>
              <a:rPr lang="en-CA" sz="1200" b="0" i="0" kern="1200" dirty="0" smtClean="0">
                <a:solidFill>
                  <a:schemeClr val="tx1"/>
                </a:solidFill>
                <a:latin typeface="+mn-lt"/>
                <a:ea typeface="+mn-ea"/>
                <a:cs typeface="+mn-cs"/>
              </a:rPr>
              <a:t>about 2.8 megawatts (MW) of power, which is being sold on the province’s open market with</a:t>
            </a:r>
            <a:r>
              <a:rPr lang="en-CA" sz="1200" b="0" i="0" kern="1200" baseline="0" dirty="0" smtClean="0">
                <a:solidFill>
                  <a:schemeClr val="tx1"/>
                </a:solidFill>
                <a:latin typeface="+mn-lt"/>
                <a:ea typeface="+mn-ea"/>
                <a:cs typeface="+mn-cs"/>
              </a:rPr>
              <a:t> the capacity to power 2,800 homes</a:t>
            </a:r>
            <a:r>
              <a:rPr lang="en-CA" sz="1200" b="0" i="0" kern="1200" dirty="0" smtClean="0">
                <a:solidFill>
                  <a:schemeClr val="tx1"/>
                </a:solidFill>
                <a:latin typeface="+mn-lt"/>
                <a:ea typeface="+mn-ea"/>
                <a:cs typeface="+mn-cs"/>
              </a:rPr>
              <a:t>. The owners already plan to expand the facility by 50 percent over the next two years to produce 4.2 MW. The plant also generates about 100,000 gigajoules of thermal energy, with hot water used to heat their internal systems of 12 million liters of </a:t>
            </a:r>
            <a:r>
              <a:rPr lang="en-CA" sz="1200" b="0" i="0" kern="1200" dirty="0" err="1" smtClean="0">
                <a:solidFill>
                  <a:schemeClr val="tx1"/>
                </a:solidFill>
                <a:latin typeface="+mn-lt"/>
                <a:ea typeface="+mn-ea"/>
                <a:cs typeface="+mn-cs"/>
              </a:rPr>
              <a:t>digestate</a:t>
            </a:r>
            <a:r>
              <a:rPr lang="en-CA" sz="1200" b="0" i="0" kern="1200" dirty="0" smtClean="0">
                <a:solidFill>
                  <a:schemeClr val="tx1"/>
                </a:solidFill>
                <a:latin typeface="+mn-lt"/>
                <a:ea typeface="+mn-ea"/>
                <a:cs typeface="+mn-cs"/>
              </a:rPr>
              <a:t>. </a:t>
            </a:r>
            <a:endParaRPr lang="en-CA" dirty="0" smtClean="0"/>
          </a:p>
          <a:p>
            <a:endParaRPr lang="en-CA" dirty="0" smtClean="0"/>
          </a:p>
          <a:p>
            <a:r>
              <a:rPr lang="en-CA" sz="1200" b="0" i="0" kern="1200" dirty="0" smtClean="0">
                <a:solidFill>
                  <a:schemeClr val="tx1"/>
                </a:solidFill>
                <a:latin typeface="+mn-lt"/>
                <a:ea typeface="+mn-ea"/>
                <a:cs typeface="+mn-cs"/>
              </a:rPr>
              <a:t>The </a:t>
            </a:r>
            <a:r>
              <a:rPr lang="en-CA" sz="1200" b="0" i="0" kern="1200" dirty="0" smtClean="0">
                <a:solidFill>
                  <a:schemeClr val="tx1"/>
                </a:solidFill>
                <a:latin typeface="+mn-lt"/>
                <a:ea typeface="+mn-ea"/>
                <a:cs typeface="+mn-cs"/>
              </a:rPr>
              <a:t>project is owned jointly by St. </a:t>
            </a:r>
            <a:r>
              <a:rPr lang="en-CA" sz="1200" b="0" i="0" kern="1200" dirty="0" err="1" smtClean="0">
                <a:solidFill>
                  <a:schemeClr val="tx1"/>
                </a:solidFill>
                <a:latin typeface="+mn-lt"/>
                <a:ea typeface="+mn-ea"/>
                <a:cs typeface="+mn-cs"/>
              </a:rPr>
              <a:t>Catharines</a:t>
            </a:r>
            <a:r>
              <a:rPr lang="en-CA" sz="1200" b="0" i="0" kern="1200" dirty="0" smtClean="0">
                <a:solidFill>
                  <a:schemeClr val="tx1"/>
                </a:solidFill>
                <a:latin typeface="+mn-lt"/>
                <a:ea typeface="+mn-ea"/>
                <a:cs typeface="+mn-cs"/>
              </a:rPr>
              <a:t>, Ont.-based, </a:t>
            </a:r>
            <a:r>
              <a:rPr lang="en-CA" sz="1200" b="0" i="0" kern="1200" dirty="0" err="1" smtClean="0">
                <a:solidFill>
                  <a:schemeClr val="tx1"/>
                </a:solidFill>
                <a:latin typeface="+mn-lt"/>
                <a:ea typeface="+mn-ea"/>
                <a:cs typeface="+mn-cs"/>
              </a:rPr>
              <a:t>PlanET</a:t>
            </a:r>
            <a:r>
              <a:rPr lang="en-CA" sz="1200" b="0" i="0" kern="1200" dirty="0" smtClean="0">
                <a:solidFill>
                  <a:schemeClr val="tx1"/>
                </a:solidFill>
                <a:latin typeface="+mn-lt"/>
                <a:ea typeface="+mn-ea"/>
                <a:cs typeface="+mn-cs"/>
              </a:rPr>
              <a:t> Biogas and Alberta-based, ECB </a:t>
            </a:r>
            <a:r>
              <a:rPr lang="en-CA" sz="1200" b="0" i="0" kern="1200" dirty="0" err="1" smtClean="0">
                <a:solidFill>
                  <a:schemeClr val="tx1"/>
                </a:solidFill>
                <a:latin typeface="+mn-lt"/>
                <a:ea typeface="+mn-ea"/>
                <a:cs typeface="+mn-cs"/>
              </a:rPr>
              <a:t>Enviro</a:t>
            </a:r>
            <a:r>
              <a:rPr lang="en-CA" sz="1200" b="0" i="0" kern="1200" dirty="0" smtClean="0">
                <a:solidFill>
                  <a:schemeClr val="tx1"/>
                </a:solidFill>
                <a:latin typeface="+mn-lt"/>
                <a:ea typeface="+mn-ea"/>
                <a:cs typeface="+mn-cs"/>
              </a:rPr>
              <a:t> North America Inc. The joint venture is operating as </a:t>
            </a:r>
            <a:r>
              <a:rPr lang="en-CA" sz="1200" b="0" i="0" kern="1200" dirty="0" err="1" smtClean="0">
                <a:solidFill>
                  <a:schemeClr val="tx1"/>
                </a:solidFill>
                <a:latin typeface="+mn-lt"/>
                <a:ea typeface="+mn-ea"/>
                <a:cs typeface="+mn-cs"/>
              </a:rPr>
              <a:t>Lethbridge</a:t>
            </a:r>
            <a:r>
              <a:rPr lang="en-CA" sz="1200" b="0" i="0" kern="1200" dirty="0" smtClean="0">
                <a:solidFill>
                  <a:schemeClr val="tx1"/>
                </a:solidFill>
                <a:latin typeface="+mn-lt"/>
                <a:ea typeface="+mn-ea"/>
                <a:cs typeface="+mn-cs"/>
              </a:rPr>
              <a:t> Biogas LP.</a:t>
            </a:r>
            <a:endParaRPr lang="en-CA" dirty="0" smtClean="0"/>
          </a:p>
          <a:p>
            <a:endParaRPr lang="en-CA" dirty="0" smtClean="0"/>
          </a:p>
          <a:p>
            <a:r>
              <a:rPr lang="en-CA" sz="1200" b="0" i="0" kern="1200" dirty="0" smtClean="0">
                <a:solidFill>
                  <a:schemeClr val="tx1"/>
                </a:solidFill>
                <a:latin typeface="+mn-lt"/>
                <a:ea typeface="+mn-ea"/>
                <a:cs typeface="+mn-cs"/>
              </a:rPr>
              <a:t>The </a:t>
            </a:r>
            <a:r>
              <a:rPr lang="en-CA" sz="1200" b="0" i="0" kern="1200" dirty="0" smtClean="0">
                <a:solidFill>
                  <a:schemeClr val="tx1"/>
                </a:solidFill>
                <a:latin typeface="+mn-lt"/>
                <a:ea typeface="+mn-ea"/>
                <a:cs typeface="+mn-cs"/>
              </a:rPr>
              <a:t>biogas produced from the digesters is burned as fuel in two engines that power two electrical generators hooked into the power grid. A third engine will bring production up to 4.2 MW.</a:t>
            </a:r>
          </a:p>
          <a:p>
            <a:endParaRPr lang="en-CA" sz="1200" b="0" i="0" kern="1200" dirty="0" smtClean="0">
              <a:solidFill>
                <a:schemeClr val="tx1"/>
              </a:solidFill>
              <a:latin typeface="+mn-lt"/>
              <a:ea typeface="+mn-ea"/>
              <a:cs typeface="+mn-cs"/>
            </a:endParaRPr>
          </a:p>
          <a:p>
            <a:r>
              <a:rPr lang="en-CA" sz="1200" b="0" i="0" kern="1200" dirty="0" smtClean="0">
                <a:solidFill>
                  <a:schemeClr val="tx1"/>
                </a:solidFill>
                <a:latin typeface="+mn-lt"/>
                <a:ea typeface="+mn-ea"/>
                <a:cs typeface="+mn-cs"/>
              </a:rPr>
              <a:t>The digesters will process over 100,000 tonnes of raw material annually. More than 50 percent will come from manure collected from southern Alberta farms. Of that, the majority will come from dairy farms, with additional inputs from hog and poultry operations. The technology chosen for the project is geared toward processing liquid manure, with the ability to process a certain percentage of solid matter in suspension along with it. The goal is to achieve 95 percent consistency of the mix of digester inputs over time so that biogas production is predictable and constant.</a:t>
            </a:r>
          </a:p>
          <a:p>
            <a:endParaRPr lang="en-CA" sz="1200" b="0" i="0" kern="1200" dirty="0" smtClean="0">
              <a:solidFill>
                <a:schemeClr val="tx1"/>
              </a:solidFill>
              <a:latin typeface="+mn-lt"/>
              <a:ea typeface="+mn-ea"/>
              <a:cs typeface="+mn-cs"/>
            </a:endParaRPr>
          </a:p>
          <a:p>
            <a:r>
              <a:rPr lang="en-CA" sz="1200" b="0" i="0" kern="1200" dirty="0" smtClean="0">
                <a:solidFill>
                  <a:schemeClr val="tx1"/>
                </a:solidFill>
                <a:latin typeface="+mn-lt"/>
                <a:ea typeface="+mn-ea"/>
                <a:cs typeface="+mn-cs"/>
              </a:rPr>
              <a:t>To finance the project, the owners received $8.2 million from an organization called Climate Change and Emissions Management Corporation (CCEMC)</a:t>
            </a:r>
          </a:p>
          <a:p>
            <a:endParaRPr lang="en-CA" dirty="0" smtClean="0"/>
          </a:p>
          <a:p>
            <a:r>
              <a:rPr lang="en-CA" dirty="0" smtClean="0"/>
              <a:t>http://www.lethbridgebiogas.ca/</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92500" lnSpcReduction="20000"/>
          </a:bodyPr>
          <a:lstStyle/>
          <a:p>
            <a:r>
              <a:rPr lang="en-US" dirty="0" smtClean="0"/>
              <a:t>The </a:t>
            </a:r>
            <a:r>
              <a:rPr lang="en-US" dirty="0" smtClean="0">
                <a:hlinkClick r:id="rId3"/>
              </a:rPr>
              <a:t>Bio-Bus</a:t>
            </a:r>
            <a:r>
              <a:rPr lang="en-US" dirty="0" smtClean="0"/>
              <a:t>, the U.K.’s first </a:t>
            </a:r>
            <a:r>
              <a:rPr lang="en-US" dirty="0" err="1" smtClean="0">
                <a:hlinkClick r:id="rId4"/>
              </a:rPr>
              <a:t>poo</a:t>
            </a:r>
            <a:r>
              <a:rPr lang="en-US" dirty="0" smtClean="0">
                <a:hlinkClick r:id="rId4"/>
              </a:rPr>
              <a:t>-powered</a:t>
            </a:r>
            <a:r>
              <a:rPr lang="en-US" dirty="0" smtClean="0"/>
              <a:t> bus, just hit the road and is going into active service for a four-week trial period starting Monday 24 November, 2014. The 40-seater bus runs on gas generated through the treatment of sewage and food waste that’s unfit for human consumption, and produces fewer emissions than a </a:t>
            </a:r>
            <a:r>
              <a:rPr lang="en-US" dirty="0" smtClean="0">
                <a:hlinkClick r:id="rId5"/>
              </a:rPr>
              <a:t>traditional diesel</a:t>
            </a:r>
            <a:r>
              <a:rPr lang="en-US" dirty="0" smtClean="0"/>
              <a:t> engine. The bus is being run by the Bath Bus Company, covering the Bath to Bristol Airport service along the A4 motorway.</a:t>
            </a:r>
          </a:p>
          <a:p>
            <a:endParaRPr lang="en-US" dirty="0" smtClean="0"/>
          </a:p>
          <a:p>
            <a:r>
              <a:rPr lang="en-US" dirty="0" smtClean="0"/>
              <a:t>The Bio-Bus can travel 186 miles (300 km) on a </a:t>
            </a:r>
            <a:r>
              <a:rPr lang="en-US" dirty="0" smtClean="0">
                <a:hlinkClick r:id="rId6"/>
              </a:rPr>
              <a:t>full tank of gas</a:t>
            </a:r>
            <a:r>
              <a:rPr lang="en-US" dirty="0" smtClean="0"/>
              <a:t>. The gas is generated at the Bristol sewage treatment works, a plant run by </a:t>
            </a:r>
            <a:r>
              <a:rPr lang="en-US" dirty="0" err="1" smtClean="0"/>
              <a:t>GENeco</a:t>
            </a:r>
            <a:r>
              <a:rPr lang="en-US" dirty="0" smtClean="0"/>
              <a:t>, which is a subsidiary of </a:t>
            </a:r>
            <a:r>
              <a:rPr lang="en-US" dirty="0" err="1" smtClean="0">
                <a:hlinkClick r:id="rId7"/>
              </a:rPr>
              <a:t>Wessex</a:t>
            </a:r>
            <a:r>
              <a:rPr lang="en-US" dirty="0" smtClean="0">
                <a:hlinkClick r:id="rId7"/>
              </a:rPr>
              <a:t> Water</a:t>
            </a:r>
            <a:r>
              <a:rPr lang="en-US" dirty="0" smtClean="0"/>
              <a:t>. The general manager of </a:t>
            </a:r>
            <a:r>
              <a:rPr lang="en-US" dirty="0" err="1" smtClean="0"/>
              <a:t>GENeco</a:t>
            </a:r>
            <a:r>
              <a:rPr lang="en-US" dirty="0" smtClean="0"/>
              <a:t>, Mohammed </a:t>
            </a:r>
            <a:r>
              <a:rPr lang="en-US" dirty="0" err="1" smtClean="0"/>
              <a:t>Saddiq</a:t>
            </a:r>
            <a:r>
              <a:rPr lang="en-US" dirty="0" smtClean="0"/>
              <a:t>, said: “Through treating sewage and food that’s unfit for human consumption we’re able to produce enough </a:t>
            </a:r>
            <a:r>
              <a:rPr lang="en-US" dirty="0" err="1" smtClean="0"/>
              <a:t>biomethane</a:t>
            </a:r>
            <a:r>
              <a:rPr lang="en-US" dirty="0" smtClean="0"/>
              <a:t> to provide a significant supply of gas to the national gas network that’s capable of powering almost 8,500 homes as well as fuelling the Bio-Bus.”</a:t>
            </a:r>
          </a:p>
          <a:p>
            <a:r>
              <a:rPr lang="en-US" dirty="0" smtClean="0">
                <a:hlinkClick r:id="rId8"/>
              </a:rPr>
              <a:t>Related: I Drove Toyota’s </a:t>
            </a:r>
            <a:r>
              <a:rPr lang="en-US" dirty="0" err="1" smtClean="0">
                <a:hlinkClick r:id="rId8"/>
              </a:rPr>
              <a:t>Mirai</a:t>
            </a:r>
            <a:r>
              <a:rPr lang="en-US" dirty="0" smtClean="0">
                <a:hlinkClick r:id="rId8"/>
              </a:rPr>
              <a:t> Future Car to a Sewage Plant and Filled it With </a:t>
            </a:r>
            <a:r>
              <a:rPr lang="en-US" dirty="0" err="1" smtClean="0">
                <a:hlinkClick r:id="rId8"/>
              </a:rPr>
              <a:t>Poo</a:t>
            </a:r>
            <a:r>
              <a:rPr lang="en-US" dirty="0" smtClean="0">
                <a:hlinkClick r:id="rId8"/>
              </a:rPr>
              <a:t> Power</a:t>
            </a:r>
            <a:endParaRPr lang="en-US" dirty="0" smtClean="0"/>
          </a:p>
          <a:p>
            <a:r>
              <a:rPr lang="en-US" dirty="0" smtClean="0"/>
              <a:t>According to </a:t>
            </a:r>
            <a:r>
              <a:rPr lang="en-US" dirty="0" err="1" smtClean="0"/>
              <a:t>Wessex</a:t>
            </a:r>
            <a:r>
              <a:rPr lang="en-US" dirty="0" smtClean="0"/>
              <a:t> Water, one tank of gas represents the annual waste of around five people. The company notes: “Using the annual </a:t>
            </a:r>
            <a:r>
              <a:rPr lang="en-US" dirty="0" smtClean="0">
                <a:hlinkClick r:id="rId9"/>
              </a:rPr>
              <a:t>waste generated</a:t>
            </a:r>
            <a:r>
              <a:rPr lang="en-US" dirty="0" smtClean="0"/>
              <a:t> from one bus load of passengers would </a:t>
            </a:r>
            <a:r>
              <a:rPr lang="en-US" dirty="0" smtClean="0">
                <a:hlinkClick r:id="rId10"/>
              </a:rPr>
              <a:t>provide enough power</a:t>
            </a:r>
            <a:r>
              <a:rPr lang="en-US" dirty="0" smtClean="0"/>
              <a:t> for it to travel a return journey from Land’s End to John </a:t>
            </a:r>
            <a:r>
              <a:rPr lang="en-US" dirty="0" err="1" smtClean="0"/>
              <a:t>O’Groats</a:t>
            </a:r>
            <a:r>
              <a:rPr lang="en-US" dirty="0" smtClean="0"/>
              <a:t>,” or the length of the island of Great Britain from its southernmost to northernmost extremities. Around 10,000 passengers are expected to ride the bus during the four-week trial period.</a:t>
            </a:r>
          </a:p>
          <a:p>
            <a:r>
              <a:rPr lang="en-US" dirty="0" err="1" smtClean="0"/>
              <a:t>Mr</a:t>
            </a:r>
            <a:r>
              <a:rPr lang="en-US" dirty="0" smtClean="0"/>
              <a:t> </a:t>
            </a:r>
            <a:r>
              <a:rPr lang="en-US" dirty="0" err="1" smtClean="0"/>
              <a:t>Saddiq</a:t>
            </a:r>
            <a:r>
              <a:rPr lang="en-US" dirty="0" smtClean="0"/>
              <a:t> adds, “</a:t>
            </a:r>
            <a:r>
              <a:rPr lang="en-US" dirty="0" smtClean="0">
                <a:hlinkClick r:id="rId11"/>
              </a:rPr>
              <a:t>Gas-powered vehicles</a:t>
            </a:r>
            <a:r>
              <a:rPr lang="en-US" dirty="0" smtClean="0"/>
              <a:t> have an important role to play in improving air quality in UK cities, but the Bio-Bus goes further than that and is actually powered by </a:t>
            </a:r>
            <a:r>
              <a:rPr lang="en-US" dirty="0" smtClean="0">
                <a:hlinkClick r:id="rId12"/>
              </a:rPr>
              <a:t>people living in</a:t>
            </a:r>
            <a:r>
              <a:rPr lang="en-US" dirty="0" smtClean="0"/>
              <a:t> the local area, including quite possibly those on the bus itself.” This is fantastic news, though maybe you don’t want to contemplate that too deeply while you are looking around at your fellow passengers.</a:t>
            </a:r>
          </a:p>
          <a:p>
            <a:r>
              <a:rPr lang="en-US" dirty="0" smtClean="0">
                <a:hlinkClick r:id="rId3"/>
              </a:rPr>
              <a:t>+ Bath Bus Company </a:t>
            </a:r>
            <a:endParaRPr lang="en-US" dirty="0" smtClean="0"/>
          </a:p>
          <a:p>
            <a:r>
              <a:rPr lang="en-US" dirty="0" smtClean="0"/>
              <a:t>Via </a:t>
            </a:r>
            <a:r>
              <a:rPr lang="en-US" dirty="0" smtClean="0">
                <a:hlinkClick r:id="rId13"/>
              </a:rPr>
              <a:t>The Guardian</a:t>
            </a:r>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latin typeface="+mn-lt"/>
                <a:ea typeface="+mn-ea"/>
                <a:cs typeface="+mn-cs"/>
              </a:rPr>
              <a:t>Growth Management Policies and Plans: are essential </a:t>
            </a:r>
            <a:r>
              <a:rPr lang="en-CA" sz="1200" kern="1200" dirty="0" smtClean="0">
                <a:solidFill>
                  <a:schemeClr val="tx1"/>
                </a:solidFill>
                <a:latin typeface="+mn-lt"/>
                <a:ea typeface="+mn-ea"/>
                <a:cs typeface="+mn-cs"/>
              </a:rPr>
              <a:t>as land-use planning, smart growth planning policies, and active transportation plans heavily involve and incorporate energy planning (how the community grows directly affects how the much energy is needed to sustain that growth). Having examples of what these plans consist of and how they have been implemented is fundamental to the successful implementation of all these projects.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32500" lnSpcReduction="20000"/>
          </a:bodyPr>
          <a:lstStyle/>
          <a:p>
            <a:r>
              <a:rPr lang="en-US" dirty="0" smtClean="0"/>
              <a:t>Hamilton has also developed a district</a:t>
            </a:r>
            <a:r>
              <a:rPr lang="en-US" baseline="0" dirty="0" smtClean="0"/>
              <a:t> energy system in their downtown core. Hamilton Community Energy provides heating and cooling to commercial, residential and institutional buildings via a natural gas powered 12.5 MW thermal capacity that uses 3 sterling hot water boilers and 3 chillers that also generates 3.5 MW of electricity. </a:t>
            </a:r>
          </a:p>
          <a:p>
            <a:endParaRPr lang="en-US" baseline="0" dirty="0" smtClean="0"/>
          </a:p>
          <a:p>
            <a:r>
              <a:rPr lang="en-US" baseline="0" dirty="0" smtClean="0"/>
              <a:t>Some of the key drivers for customers include: reduced greenhouse gas emissions; reduced day to day operating costs; elimination of on site heating and cooling equipment; protection against energy price increases; reduced liability; insurance savings; and additional space. </a:t>
            </a:r>
          </a:p>
          <a:p>
            <a:endParaRPr lang="en-US" baseline="0" dirty="0" smtClean="0"/>
          </a:p>
          <a:p>
            <a:r>
              <a:rPr lang="en-US" baseline="0" dirty="0" smtClean="0"/>
              <a:t>The district energy system can be expanded to incorporate more buildings as the market expands. This incremental growth reduces the upfront capital costs and can expand the growth occurs and the market expands. </a:t>
            </a:r>
          </a:p>
          <a:p>
            <a:endParaRPr lang="en-US" baseline="0" dirty="0" smtClean="0"/>
          </a:p>
          <a:p>
            <a:r>
              <a:rPr lang="en-US" baseline="0" dirty="0" smtClean="0"/>
              <a:t>For example (picture on right) in 2010 HCE partnered with McMaster Innovation Park to connect the district energy system to a geo-exchange system of 81 500 feet geo wells connected to the CANMET Materials Laboratory solar thermal technology and heat pumps. It is anticipated that about 80% of the thermal energy needs will be met by the geo-exchange system with the district energy providing the remaining thermal needs. </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92500" lnSpcReduction="10000"/>
          </a:bodyPr>
          <a:lstStyle/>
          <a:p>
            <a:r>
              <a:rPr lang="en-US" dirty="0" smtClean="0"/>
              <a:t>http://www.tcat.ca/knowledge-centre/active-transportation-plan-scan-cac/</a:t>
            </a:r>
          </a:p>
          <a:p>
            <a:endParaRPr lang="en-US" dirty="0" smtClean="0"/>
          </a:p>
          <a:p>
            <a:r>
              <a:rPr lang="en-US" dirty="0" smtClean="0"/>
              <a:t>The </a:t>
            </a:r>
            <a:r>
              <a:rPr lang="en-US" i="1" dirty="0" smtClean="0"/>
              <a:t>Active Transportation Plan Scan for the Clean Air Council</a:t>
            </a:r>
            <a:r>
              <a:rPr lang="en-US" dirty="0" smtClean="0"/>
              <a:t> features a categorized scan of the adopted AT plans within all 27 CAC member municipalities, as well as eight additional selected Canadian municipalities (e.g. Ottawa, Montreal, Vancouver), and regional (</a:t>
            </a:r>
            <a:r>
              <a:rPr lang="en-US" dirty="0" err="1" smtClean="0"/>
              <a:t>Metrolinx</a:t>
            </a:r>
            <a:r>
              <a:rPr lang="en-US" dirty="0" smtClean="0"/>
              <a:t>) and provincial (Ministry of Transportation) plans. The majority (74%) of the CAC member municipalities have either an AT or bicycle plan. Of those that do not, one is under development (</a:t>
            </a:r>
            <a:r>
              <a:rPr lang="en-US" dirty="0" err="1" smtClean="0"/>
              <a:t>Halton</a:t>
            </a:r>
            <a:r>
              <a:rPr lang="en-US" dirty="0" smtClean="0"/>
              <a:t>), and three (Aurora, Brampton, Caledon) have trails master plans which are primarily for recreation, not transportation.</a:t>
            </a:r>
          </a:p>
          <a:p>
            <a:endParaRPr lang="en-US" dirty="0" smtClean="0"/>
          </a:p>
          <a:p>
            <a:r>
              <a:rPr lang="en-US" dirty="0" smtClean="0"/>
              <a:t>The AT scan was conducted between May 2015 and November 2015, consisting of a comprehensive search for adopted active transportation plans within the CAC member municipalities and other selected jurisdictions. Documents included in the scan were AT plans, bicycle plans, pedestrian plans, recreational trails plans, as well as the AT sections of Transportation Master Plans. The plans were then analyzed and the information categorized, specifically in relation to the following:</a:t>
            </a:r>
          </a:p>
          <a:p>
            <a:endParaRPr lang="en-US" dirty="0" smtClean="0"/>
          </a:p>
          <a:p>
            <a:r>
              <a:rPr lang="en-US" dirty="0" smtClean="0"/>
              <a:t>AT mode share targets</a:t>
            </a:r>
          </a:p>
          <a:p>
            <a:r>
              <a:rPr lang="en-US" dirty="0" smtClean="0"/>
              <a:t>AT injury/fatality targets</a:t>
            </a:r>
          </a:p>
          <a:p>
            <a:r>
              <a:rPr lang="en-US" dirty="0" smtClean="0"/>
              <a:t>AT infrastructure targets</a:t>
            </a:r>
          </a:p>
          <a:p>
            <a:r>
              <a:rPr lang="en-US" dirty="0" smtClean="0"/>
              <a:t>AT outreach targets</a:t>
            </a:r>
          </a:p>
          <a:p>
            <a:r>
              <a:rPr lang="en-US" dirty="0" smtClean="0"/>
              <a:t>The scan focused on targets because they provide specific and achievable performance levels that can be monitored and benchmarked with other jurisdictions. This is an area for improvement for most Canadian AT plans. Of the 36 jurisdictions included in the scan, 26 have AT plans and the majority (78%) of these plans include at least one target type, typically AT infrastructure targets. However, only four jurisdictions (East </a:t>
            </a:r>
            <a:r>
              <a:rPr lang="en-US" dirty="0" err="1" smtClean="0"/>
              <a:t>Gwillimbury</a:t>
            </a:r>
            <a:r>
              <a:rPr lang="en-US" dirty="0" smtClean="0"/>
              <a:t>, Guelph, Oakville, Richmond Hill) included all four of the target types in their plans.</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also important to keep in mind that how we build our</a:t>
            </a:r>
            <a:r>
              <a:rPr lang="en-US" baseline="0" dirty="0" smtClean="0"/>
              <a:t> roads have a huge impact on our transportation choices. Complete Streets policies and Complete Streets retrofits are not very often thought about as Community Energy but the choices we make as a municipality and a community on how we build our roads have embedded energy opportunities or obstacles. We have grown used to seeing roads being used to move as many vehicles as quickly as possible and we forget that the purpose of our transportation infrastructure is to move people not vehicles. Complete Streets policies are an opportunity to increase the equity in our transportation option to ensure as safe and as effective use of the roads for as many users as possible.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examples of Complete Stree</a:t>
            </a:r>
            <a:r>
              <a:rPr lang="en-US" baseline="0" dirty="0" smtClean="0"/>
              <a:t>ts retrofits are available here: </a:t>
            </a:r>
            <a:endParaRPr lang="en-US" dirty="0" smtClean="0"/>
          </a:p>
          <a:p>
            <a:r>
              <a:rPr lang="en-US" baseline="0" dirty="0" smtClean="0"/>
              <a:t>http://www.tcat.ca/knowledge-centre/complete-street-transformations/</a:t>
            </a:r>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There is a progress grid available to municipalities to</a:t>
            </a:r>
            <a:r>
              <a:rPr lang="en-CA" sz="1200" kern="1200" baseline="0" dirty="0" smtClean="0">
                <a:solidFill>
                  <a:schemeClr val="tx1"/>
                </a:solidFill>
                <a:latin typeface="+mn-lt"/>
                <a:ea typeface="+mn-ea"/>
                <a:cs typeface="+mn-cs"/>
              </a:rPr>
              <a:t> help them identify</a:t>
            </a:r>
            <a:r>
              <a:rPr lang="en-CA" sz="1200" kern="1200" dirty="0" smtClean="0">
                <a:solidFill>
                  <a:schemeClr val="tx1"/>
                </a:solidFill>
                <a:latin typeface="+mn-lt"/>
                <a:ea typeface="+mn-ea"/>
                <a:cs typeface="+mn-cs"/>
              </a:rPr>
              <a:t> where the jurisdiction is on the Community Energy Journey, based on the different levels of energy-based implementation within the planning framework, and provides next steps in order to continue developing better and smarter energy-efficient projects---This resource is</a:t>
            </a:r>
            <a:r>
              <a:rPr lang="en-CA" sz="1200" kern="1200" baseline="0" dirty="0" smtClean="0">
                <a:solidFill>
                  <a:schemeClr val="tx1"/>
                </a:solidFill>
                <a:latin typeface="+mn-lt"/>
                <a:ea typeface="+mn-ea"/>
                <a:cs typeface="+mn-cs"/>
              </a:rPr>
              <a:t> </a:t>
            </a:r>
            <a:r>
              <a:rPr lang="en-CA" sz="1200" kern="1200" dirty="0" smtClean="0">
                <a:solidFill>
                  <a:schemeClr val="tx1"/>
                </a:solidFill>
                <a:latin typeface="+mn-lt"/>
                <a:ea typeface="+mn-ea"/>
                <a:cs typeface="+mn-cs"/>
              </a:rPr>
              <a:t>available at the Community Energy of Practice Hub as well. </a:t>
            </a:r>
            <a:r>
              <a:rPr lang="en-US" sz="1200" dirty="0" smtClean="0">
                <a:solidFill>
                  <a:schemeClr val="dk1"/>
                </a:solidFill>
                <a:ea typeface="Calibri"/>
                <a:cs typeface="Calibri" pitchFamily="34" charset="0"/>
                <a:sym typeface="Calibri"/>
                <a:hlinkClick r:id="rId3"/>
              </a:rPr>
              <a:t>http://www.questcanada.org/events-projects/research/ecop</a:t>
            </a:r>
            <a:r>
              <a:rPr lang="en-US" sz="1200" dirty="0" smtClean="0">
                <a:solidFill>
                  <a:schemeClr val="dk1"/>
                </a:solidFill>
                <a:ea typeface="Calibri"/>
                <a:cs typeface="Calibri" pitchFamily="34" charset="0"/>
                <a:sym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Shape 25"/>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6" name="Shape 26"/>
          <p:cNvSpPr txBox="1">
            <a:spLocks noGrp="1"/>
          </p:cNvSpPr>
          <p:nvPr>
            <p:ph type="body" idx="1"/>
          </p:nvPr>
        </p:nvSpPr>
        <p:spPr>
          <a:xfrm>
            <a:off x="702310" y="4421823"/>
            <a:ext cx="5618480" cy="4189095"/>
          </a:xfrm>
          <a:prstGeom prst="rect">
            <a:avLst/>
          </a:prstGeom>
          <a:noFill/>
          <a:ln>
            <a:noFill/>
          </a:ln>
        </p:spPr>
        <p:txBody>
          <a:bodyPr lIns="93300" tIns="46650" rIns="93300" bIns="4665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27" name="Shape 27"/>
          <p:cNvSpPr txBox="1">
            <a:spLocks noGrp="1"/>
          </p:cNvSpPr>
          <p:nvPr>
            <p:ph type="sldNum" idx="12"/>
          </p:nvPr>
        </p:nvSpPr>
        <p:spPr>
          <a:xfrm>
            <a:off x="3978132" y="8842028"/>
            <a:ext cx="3043343" cy="465454"/>
          </a:xfrm>
          <a:prstGeom prst="rect">
            <a:avLst/>
          </a:prstGeom>
          <a:noFill/>
          <a:ln>
            <a:noFill/>
          </a:ln>
        </p:spPr>
        <p:txBody>
          <a:bodyPr lIns="93300" tIns="46650" rIns="93300" bIns="4665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408672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Municipality’s</a:t>
            </a:r>
            <a:r>
              <a:rPr lang="en-US" baseline="0" dirty="0" smtClean="0"/>
              <a:t> own operations are also part of the community. </a:t>
            </a:r>
            <a:r>
              <a:rPr lang="en-US" dirty="0" smtClean="0"/>
              <a:t>As </a:t>
            </a:r>
            <a:r>
              <a:rPr lang="en-US" dirty="0" smtClean="0"/>
              <a:t>part of Hamilton’s Corporate</a:t>
            </a:r>
            <a:r>
              <a:rPr lang="en-US" baseline="0" dirty="0" smtClean="0"/>
              <a:t> Energy Policy an Energy Reserve was set up whereby energy savings and incentives were allocated to the energy reserve to provide the capital required to achieve further energy and financial savings. This provides a snap shot of the </a:t>
            </a:r>
            <a:r>
              <a:rPr lang="en-US" baseline="0" dirty="0" smtClean="0"/>
              <a:t>City of Hamilton’s avoided </a:t>
            </a:r>
            <a:r>
              <a:rPr lang="en-US" baseline="0" dirty="0" smtClean="0"/>
              <a:t>costs, energy conservation and incentives and cost recovery outcomes. </a:t>
            </a:r>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fontScale="92500" lnSpcReduction="20000"/>
          </a:bodyPr>
          <a:lstStyle/>
          <a:p>
            <a:r>
              <a:rPr lang="en-US" dirty="0" smtClean="0"/>
              <a:t>The City of North Vancouver is a small urban city</a:t>
            </a:r>
            <a:r>
              <a:rPr lang="en-US" baseline="0" dirty="0" smtClean="0"/>
              <a:t> with a population approaching </a:t>
            </a:r>
            <a:r>
              <a:rPr lang="en-US" dirty="0" smtClean="0"/>
              <a:t>50,000 and covers an</a:t>
            </a:r>
            <a:r>
              <a:rPr lang="en-US" baseline="0" dirty="0" smtClean="0"/>
              <a:t> area of</a:t>
            </a:r>
            <a:r>
              <a:rPr lang="en-US" dirty="0" smtClean="0"/>
              <a:t> 11 square kilometers</a:t>
            </a:r>
          </a:p>
          <a:p>
            <a:r>
              <a:rPr lang="en-US" dirty="0" smtClean="0"/>
              <a:t>In the 1990’s the Lower Lonsdale</a:t>
            </a:r>
            <a:r>
              <a:rPr lang="en-US" baseline="0" dirty="0" smtClean="0"/>
              <a:t> area (an area of about 300K square </a:t>
            </a:r>
            <a:r>
              <a:rPr lang="en-US" baseline="0" dirty="0" err="1" smtClean="0"/>
              <a:t>metres</a:t>
            </a:r>
            <a:r>
              <a:rPr lang="en-US" baseline="0" dirty="0" smtClean="0"/>
              <a:t>) was being redeveloped, district energy was recognized as an efficient and cost effective way to provide heat and hot water. </a:t>
            </a:r>
            <a:endParaRPr lang="en-US" dirty="0" smtClean="0"/>
          </a:p>
          <a:p>
            <a:endParaRPr lang="en-US" dirty="0" smtClean="0"/>
          </a:p>
          <a:p>
            <a:r>
              <a:rPr lang="en-US" dirty="0" smtClean="0"/>
              <a:t>The Lonsdale Energy Corp now</a:t>
            </a:r>
            <a:r>
              <a:rPr lang="en-US" baseline="0" dirty="0" smtClean="0"/>
              <a:t> </a:t>
            </a:r>
            <a:r>
              <a:rPr lang="en-US" dirty="0" smtClean="0"/>
              <a:t>has six </a:t>
            </a:r>
            <a:r>
              <a:rPr lang="en-US" dirty="0" err="1" smtClean="0"/>
              <a:t>miniplants</a:t>
            </a:r>
            <a:r>
              <a:rPr lang="en-US" dirty="0" smtClean="0"/>
              <a:t> serving customers in the Lower Lonsdale, Central Lonsdale, and Marine </a:t>
            </a:r>
            <a:r>
              <a:rPr lang="en-US" dirty="0" err="1" smtClean="0"/>
              <a:t>Harbourside</a:t>
            </a:r>
            <a:r>
              <a:rPr lang="en-US" dirty="0" smtClean="0"/>
              <a:t> areas. LEC’s </a:t>
            </a:r>
            <a:r>
              <a:rPr lang="en-US" dirty="0" err="1" smtClean="0"/>
              <a:t>miniplants</a:t>
            </a:r>
            <a:r>
              <a:rPr lang="en-US" dirty="0" smtClean="0"/>
              <a:t> use a combination of high efficiency natural gas boilers, ground source heat pumps, heat recovery from building cooling, and solar thermal panels to heat hot water. The hot water is circulated through a series of underground insulated pipes, providing energy for heating and hot water to residences and businesses.</a:t>
            </a:r>
            <a:r>
              <a:rPr lang="en-US" baseline="0" dirty="0" smtClean="0"/>
              <a:t> </a:t>
            </a:r>
            <a:endParaRPr lang="en-US" baseline="0" dirty="0" smtClean="0"/>
          </a:p>
          <a:p>
            <a:endParaRPr lang="en-US" baseline="0" dirty="0" smtClean="0"/>
          </a:p>
          <a:p>
            <a:r>
              <a:rPr lang="en-US" baseline="0" dirty="0" smtClean="0"/>
              <a:t>The use of a number of smaller plants has enable the system to grow as development occurred and thereby enabled the </a:t>
            </a:r>
            <a:r>
              <a:rPr lang="en-US" dirty="0" smtClean="0"/>
              <a:t>careful staging of capital outlays.</a:t>
            </a:r>
            <a:r>
              <a:rPr lang="en-US" baseline="0" dirty="0" smtClean="0"/>
              <a:t> </a:t>
            </a:r>
            <a:endParaRPr lang="en-US" dirty="0" smtClean="0"/>
          </a:p>
          <a:p>
            <a:endParaRPr lang="en-US" dirty="0" smtClean="0"/>
          </a:p>
          <a:p>
            <a:r>
              <a:rPr lang="en-US" dirty="0" smtClean="0"/>
              <a:t>Lonsdale Energy Corporation is</a:t>
            </a:r>
            <a:r>
              <a:rPr lang="en-US" baseline="0" dirty="0" smtClean="0"/>
              <a:t> w</a:t>
            </a:r>
            <a:r>
              <a:rPr lang="en-US" dirty="0" smtClean="0"/>
              <a:t>holly owned City’s corporation and utility</a:t>
            </a:r>
            <a:r>
              <a:rPr lang="en-US" baseline="0" dirty="0" smtClean="0"/>
              <a:t> and r</a:t>
            </a:r>
            <a:r>
              <a:rPr lang="en-US" dirty="0" smtClean="0"/>
              <a:t>etains municipal exemptions and Council control of rates and regulations.</a:t>
            </a:r>
            <a:r>
              <a:rPr lang="en-US" baseline="0" dirty="0" smtClean="0"/>
              <a:t> </a:t>
            </a:r>
          </a:p>
          <a:p>
            <a:endParaRPr lang="en-US" baseline="0" dirty="0" smtClean="0"/>
          </a:p>
          <a:p>
            <a:r>
              <a:rPr lang="en-US" dirty="0" smtClean="0"/>
              <a:t>LEC presently uses a combination of high efficiency natural gas boilers, ground source heat pumps, heat recovery from building cooling, and solar thermal panels to heat hot water. Heat from natural gas boilers is supplemented with energy from a number</a:t>
            </a:r>
            <a:r>
              <a:rPr lang="en-US" baseline="0" dirty="0" smtClean="0"/>
              <a:t> </a:t>
            </a:r>
            <a:r>
              <a:rPr lang="en-US" dirty="0" smtClean="0"/>
              <a:t>of alternative energy projects, including heat pumps that pull heat from the ground, heat pumps that use the heat rejected from cooling buildings, and solar thermal panels installed on the City Library. LEC is continually exploring ways to use waste heat from buildings and industrial processes located adjacent to the district energy system, and switching to alternative and renewable fuels.</a:t>
            </a:r>
            <a:r>
              <a:rPr lang="en-US" baseline="0" dirty="0" smtClean="0"/>
              <a:t> </a:t>
            </a:r>
            <a:r>
              <a:rPr lang="en-US" dirty="0" smtClean="0"/>
              <a:t>This move is already underway in Central Lonsdale where LEC's mini-plant is powered by solar energy</a:t>
            </a:r>
            <a:r>
              <a:rPr lang="en-US" dirty="0" smtClean="0"/>
              <a:t>.</a:t>
            </a:r>
            <a:endParaRPr lang="en-US" dirty="0" smtClean="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2006, the City of Calgary set a target to reduce greenhouse gas (GHG) emissions by 50 per cent below 2005 level by 2050. ENMAX Corporation built the Downtown District Energy Centre (DDEC) in part to align with The City's </a:t>
            </a:r>
            <a:r>
              <a:rPr lang="en-US" sz="1200" kern="1200" dirty="0" err="1" smtClean="0">
                <a:solidFill>
                  <a:schemeClr val="tx1"/>
                </a:solidFill>
                <a:latin typeface="+mn-lt"/>
                <a:ea typeface="+mn-ea"/>
                <a:cs typeface="+mn-cs"/>
              </a:rPr>
              <a:t>ghg</a:t>
            </a:r>
            <a:r>
              <a:rPr lang="en-US" sz="1200" kern="1200" dirty="0" smtClean="0">
                <a:solidFill>
                  <a:schemeClr val="tx1"/>
                </a:solidFill>
                <a:latin typeface="+mn-lt"/>
                <a:ea typeface="+mn-ea"/>
                <a:cs typeface="+mn-cs"/>
              </a:rPr>
              <a:t> reduction targets. The DDEC currently heats several commercial and residential buildings in Calgary's downtown, including City Hall and The City-owned Alberta Trade Centre and Andrew Davison building.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City of Calgary introduced policies that encourage and support the use of district energy, including commitments made in the 2012 Calgary Community GHG Reduction Plan and a new Centre City Downtown Bylaw that provides incentives for Green Building features such as district energy and combined heat and power connectivity.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Pictures: top left (district energy area);</a:t>
            </a:r>
            <a:r>
              <a:rPr lang="en-US" sz="1200" kern="1200" baseline="0" dirty="0" smtClean="0">
                <a:solidFill>
                  <a:schemeClr val="tx1"/>
                </a:solidFill>
                <a:latin typeface="+mn-lt"/>
                <a:ea typeface="+mn-ea"/>
                <a:cs typeface="+mn-cs"/>
              </a:rPr>
              <a:t> Top right (district energy building); bottom right (building heating provided by de); bottom left (district energy pipes) </a:t>
            </a:r>
            <a:endParaRPr lang="en-US" sz="1200" kern="1200" dirty="0" smtClean="0">
              <a:solidFill>
                <a:schemeClr val="tx1"/>
              </a:solidFill>
              <a:latin typeface="+mn-lt"/>
              <a:ea typeface="+mn-ea"/>
              <a:cs typeface="+mn-cs"/>
            </a:endParaRPr>
          </a:p>
          <a:p>
            <a:endParaRPr lang="en-US" dirty="0" smtClean="0"/>
          </a:p>
          <a:p>
            <a:r>
              <a:rPr lang="en-US" sz="1200" kern="1200" baseline="0" dirty="0" smtClean="0">
                <a:solidFill>
                  <a:schemeClr val="tx1"/>
                </a:solidFill>
                <a:latin typeface="+mn-lt"/>
                <a:ea typeface="+mn-ea"/>
                <a:cs typeface="+mn-cs"/>
              </a:rPr>
              <a:t>Water is first heated by natural gas and then travels through a thermal pipe system. The centre supply’s thermal energy to customers including The City of Calgary Municipal Building, the Andrew Davison Building, Hillier Block Building, and Bow Valley College.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Markham District Energy’s system</a:t>
            </a:r>
            <a:r>
              <a:rPr lang="en-US" baseline="0" dirty="0" smtClean="0"/>
              <a:t> has been in operation since 2000 and</a:t>
            </a:r>
            <a:r>
              <a:rPr lang="en-US" dirty="0" smtClean="0"/>
              <a:t> has attracted major investments to Markham including IBM and Bell</a:t>
            </a:r>
          </a:p>
          <a:p>
            <a:r>
              <a:rPr lang="en-US" dirty="0" smtClean="0"/>
              <a:t>Markham District Energy reduces greenhouse gas emissions in the urban </a:t>
            </a:r>
            <a:r>
              <a:rPr lang="en-US" dirty="0" err="1" smtClean="0"/>
              <a:t>centres</a:t>
            </a:r>
            <a:r>
              <a:rPr lang="en-US" dirty="0" smtClean="0"/>
              <a:t> it serves by 50%.</a:t>
            </a:r>
          </a:p>
          <a:p>
            <a:r>
              <a:rPr lang="en-US" dirty="0" smtClean="0"/>
              <a:t>In the event of an</a:t>
            </a:r>
            <a:r>
              <a:rPr lang="en-US" baseline="0" dirty="0" smtClean="0"/>
              <a:t> </a:t>
            </a:r>
            <a:r>
              <a:rPr lang="en-US" dirty="0" smtClean="0"/>
              <a:t>emergency, Markham District Energy’s combined heat and power system</a:t>
            </a:r>
            <a:r>
              <a:rPr lang="en-US" baseline="0" dirty="0" smtClean="0"/>
              <a:t> </a:t>
            </a:r>
            <a:r>
              <a:rPr lang="en-US" dirty="0" smtClean="0"/>
              <a:t>has the capability to maintain power and heat to over 4 million square feet of selected buildings in Markham Centre including its regional hospital, two high schools and a community centre.</a:t>
            </a:r>
          </a:p>
          <a:p>
            <a:endParaRPr lang="en-US" dirty="0" smtClean="0"/>
          </a:p>
          <a:p>
            <a:r>
              <a:rPr lang="en-US" dirty="0" smtClean="0"/>
              <a:t>The combined heat and power system</a:t>
            </a:r>
            <a:r>
              <a:rPr lang="en-US" baseline="0" dirty="0" smtClean="0"/>
              <a:t> </a:t>
            </a:r>
            <a:r>
              <a:rPr lang="en-US" dirty="0" smtClean="0"/>
              <a:t>(CHP) comprises three high-efficiency</a:t>
            </a:r>
            <a:r>
              <a:rPr lang="en-US" baseline="0" dirty="0" smtClean="0"/>
              <a:t> </a:t>
            </a:r>
            <a:r>
              <a:rPr lang="en-US" dirty="0" smtClean="0"/>
              <a:t>natural gas-fired boilers with a total</a:t>
            </a:r>
            <a:r>
              <a:rPr lang="en-US" baseline="0" dirty="0" smtClean="0"/>
              <a:t> </a:t>
            </a:r>
            <a:r>
              <a:rPr lang="en-US" dirty="0" smtClean="0"/>
              <a:t>capacity of 12.0 </a:t>
            </a:r>
            <a:r>
              <a:rPr lang="en-US" dirty="0" err="1" smtClean="0"/>
              <a:t>MWt</a:t>
            </a:r>
            <a:r>
              <a:rPr lang="en-US" dirty="0" smtClean="0"/>
              <a:t> and cooling</a:t>
            </a:r>
            <a:r>
              <a:rPr lang="en-US" baseline="0" dirty="0" smtClean="0"/>
              <a:t> </a:t>
            </a:r>
            <a:r>
              <a:rPr lang="en-US" dirty="0" smtClean="0"/>
              <a:t>capacity of 4600 </a:t>
            </a:r>
            <a:r>
              <a:rPr lang="en-US" dirty="0" err="1" smtClean="0"/>
              <a:t>tonnes</a:t>
            </a:r>
            <a:r>
              <a:rPr lang="en-US" dirty="0" smtClean="0"/>
              <a:t> which includes</a:t>
            </a:r>
            <a:r>
              <a:rPr lang="en-US" baseline="0" dirty="0" smtClean="0"/>
              <a:t> </a:t>
            </a:r>
            <a:r>
              <a:rPr lang="en-US" dirty="0" smtClean="0"/>
              <a:t>two 1100 </a:t>
            </a:r>
            <a:r>
              <a:rPr lang="en-US" dirty="0" err="1" smtClean="0"/>
              <a:t>tonne</a:t>
            </a:r>
            <a:r>
              <a:rPr lang="en-US" dirty="0" smtClean="0"/>
              <a:t> and three 700 </a:t>
            </a:r>
            <a:r>
              <a:rPr lang="en-US" dirty="0" err="1" smtClean="0"/>
              <a:t>tonne</a:t>
            </a:r>
            <a:r>
              <a:rPr lang="en-US" baseline="0" dirty="0" smtClean="0"/>
              <a:t> </a:t>
            </a:r>
            <a:r>
              <a:rPr lang="en-US" dirty="0" smtClean="0"/>
              <a:t>electrically driven centrifugal chillers and one 300</a:t>
            </a:r>
            <a:r>
              <a:rPr lang="en-US" baseline="0" dirty="0" smtClean="0"/>
              <a:t> </a:t>
            </a:r>
            <a:r>
              <a:rPr lang="en-US" dirty="0" err="1" smtClean="0"/>
              <a:t>tonne</a:t>
            </a:r>
            <a:r>
              <a:rPr lang="en-US" dirty="0" smtClean="0"/>
              <a:t> hot water absorption chiller.</a:t>
            </a:r>
          </a:p>
          <a:p>
            <a:endParaRPr lang="en-US" dirty="0" smtClean="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a:bodyPr>
          <a:lstStyle/>
          <a:p>
            <a:r>
              <a:rPr lang="en-US" dirty="0" smtClean="0"/>
              <a:t>In 2014 a thermal energy plant in the </a:t>
            </a:r>
            <a:r>
              <a:rPr lang="en-US" dirty="0" err="1" smtClean="0"/>
              <a:t>Sleeman</a:t>
            </a:r>
            <a:r>
              <a:rPr lang="en-US" dirty="0" smtClean="0"/>
              <a:t> Centre downtown arena went into commercial operation, creating the Galt District Energy System</a:t>
            </a:r>
            <a:r>
              <a:rPr lang="en-US" baseline="0" dirty="0" smtClean="0"/>
              <a:t> that </a:t>
            </a:r>
            <a:r>
              <a:rPr lang="en-US" dirty="0" smtClean="0"/>
              <a:t>uses natural gas to heat water in boilers for space heating, and it has a central chilling unit to chill water for cooling. </a:t>
            </a:r>
          </a:p>
          <a:p>
            <a:endParaRPr lang="en-US" dirty="0" smtClean="0"/>
          </a:p>
          <a:p>
            <a:r>
              <a:rPr lang="en-US" dirty="0" smtClean="0"/>
              <a:t>Shortly</a:t>
            </a:r>
            <a:r>
              <a:rPr lang="en-US" baseline="0" dirty="0" smtClean="0"/>
              <a:t> thereafter </a:t>
            </a:r>
            <a:r>
              <a:rPr lang="en-US" dirty="0" smtClean="0"/>
              <a:t>the </a:t>
            </a:r>
            <a:r>
              <a:rPr lang="en-US" dirty="0" err="1" smtClean="0"/>
              <a:t>Tricar</a:t>
            </a:r>
            <a:r>
              <a:rPr lang="en-US" dirty="0" smtClean="0"/>
              <a:t> Group signed a contract with </a:t>
            </a:r>
            <a:r>
              <a:rPr lang="en-US" dirty="0" err="1" smtClean="0"/>
              <a:t>Envida</a:t>
            </a:r>
            <a:r>
              <a:rPr lang="en-US" dirty="0" smtClean="0"/>
              <a:t> for this plant to supply heating and cooling for the River Mill condominium project. </a:t>
            </a:r>
          </a:p>
          <a:p>
            <a:endParaRPr lang="en-US" dirty="0" smtClean="0"/>
          </a:p>
          <a:p>
            <a:r>
              <a:rPr lang="en-US" dirty="0" smtClean="0"/>
              <a:t>The district energy system in the Hanlon Creek Business Park started serving its first customer in April 2014. </a:t>
            </a:r>
            <a:endParaRPr lang="en-CA" b="1" dirty="0" smtClean="0"/>
          </a:p>
          <a:p>
            <a:endParaRPr lang="en-CA" b="1" dirty="0" smtClean="0"/>
          </a:p>
          <a:p>
            <a:r>
              <a:rPr lang="en-CA" b="1" dirty="0" smtClean="0"/>
              <a:t>Inventory of all the District</a:t>
            </a:r>
            <a:r>
              <a:rPr lang="en-CA" b="1" baseline="0" dirty="0" smtClean="0"/>
              <a:t> Energy Projects in Canada 2013</a:t>
            </a:r>
          </a:p>
          <a:p>
            <a:r>
              <a:rPr lang="en-CA" b="0" baseline="0" dirty="0" smtClean="0"/>
              <a:t>https://www.cieedac.sfu.ca/DB_DEnew/DEFinal2015.pdf</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533400" y="1540669"/>
            <a:ext cx="7772400" cy="1102518"/>
          </a:xfrm>
          <a:prstGeom prst="rect">
            <a:avLst/>
          </a:prstGeom>
          <a:noFill/>
          <a:ln>
            <a:noFill/>
          </a:ln>
        </p:spPr>
        <p:txBody>
          <a:bodyPr lIns="91425" tIns="91425" rIns="91425" bIns="91425" anchor="t" anchorCtr="0"/>
          <a:lstStyle>
            <a:lvl1pPr marL="0" marR="0" indent="0" algn="l" rtl="0">
              <a:spcBef>
                <a:spcPts val="0"/>
              </a:spcBef>
              <a:buClr>
                <a:schemeClr val="dk1"/>
              </a:buClr>
              <a:buFont typeface="A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1" name="Shape 11"/>
          <p:cNvSpPr txBox="1">
            <a:spLocks noGrp="1"/>
          </p:cNvSpPr>
          <p:nvPr>
            <p:ph type="subTitle" idx="1"/>
          </p:nvPr>
        </p:nvSpPr>
        <p:spPr>
          <a:xfrm>
            <a:off x="533400" y="2400300"/>
            <a:ext cx="6400799" cy="628649"/>
          </a:xfrm>
          <a:prstGeom prst="rect">
            <a:avLst/>
          </a:prstGeom>
          <a:noFill/>
          <a:ln>
            <a:noFill/>
          </a:ln>
        </p:spPr>
        <p:txBody>
          <a:bodyPr lIns="91425" tIns="91425" rIns="91425" bIns="91425" anchor="t" anchorCtr="0"/>
          <a:lstStyle>
            <a:lvl1pPr marL="0" marR="0" indent="0" algn="l" rtl="0">
              <a:spcBef>
                <a:spcPts val="360"/>
              </a:spcBef>
              <a:buClr>
                <a:schemeClr val="dk1"/>
              </a:buClr>
              <a:buFont typeface="Arial"/>
              <a:buNone/>
              <a:defRPr/>
            </a:lvl1pPr>
            <a:lvl2pPr marL="457200" marR="0" indent="0" algn="ctr" rtl="0">
              <a:spcBef>
                <a:spcPts val="36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60"/>
              </a:spcBef>
              <a:buClr>
                <a:srgbClr val="888888"/>
              </a:buClr>
              <a:buFont typeface="Arial"/>
              <a:buNone/>
              <a:defRPr/>
            </a:lvl4pPr>
            <a:lvl5pPr marL="1828800" marR="0" indent="0" algn="ctr" rtl="0">
              <a:spcBef>
                <a:spcPts val="36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9"/>
            <a:ext cx="8229600" cy="857250"/>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 name="Shape 14"/>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hyperlink" Target="http://www.questcanada.org/events-projects/research/eco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oleObject" Target="file:///P:\Tim\STEP%20Energy\SolarCity%20Partnership\February%202010%20SCTAP%20contract\products\final%20reports\bp%20guide-dec14.pdf"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
        <p:cNvGrpSpPr/>
        <p:nvPr/>
      </p:nvGrpSpPr>
      <p:grpSpPr>
        <a:xfrm>
          <a:off x="0" y="0"/>
          <a:ext cx="0" cy="0"/>
          <a:chOff x="0" y="0"/>
          <a:chExt cx="0" cy="0"/>
        </a:xfrm>
      </p:grpSpPr>
      <p:sp>
        <p:nvSpPr>
          <p:cNvPr id="16" name="Shape 16"/>
          <p:cNvSpPr txBox="1"/>
          <p:nvPr/>
        </p:nvSpPr>
        <p:spPr>
          <a:xfrm>
            <a:off x="-48904" y="3996006"/>
            <a:ext cx="9144000" cy="1477328"/>
          </a:xfrm>
          <a:prstGeom prst="rect">
            <a:avLst/>
          </a:pr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p:txBody>
      </p:sp>
      <p:sp>
        <p:nvSpPr>
          <p:cNvPr id="17" name="Shape 17"/>
          <p:cNvSpPr txBox="1">
            <a:spLocks noGrp="1"/>
          </p:cNvSpPr>
          <p:nvPr>
            <p:ph type="ctrTitle"/>
          </p:nvPr>
        </p:nvSpPr>
        <p:spPr>
          <a:xfrm>
            <a:off x="217794" y="317690"/>
            <a:ext cx="8877300" cy="1057729"/>
          </a:xfrm>
          <a:prstGeom prst="rect">
            <a:avLst/>
          </a:prstGeom>
          <a:noFill/>
          <a:ln>
            <a:noFill/>
          </a:ln>
        </p:spPr>
        <p:txBody>
          <a:bodyPr lIns="91425" tIns="91425" rIns="91425" bIns="91425" anchor="t" anchorCtr="0">
            <a:noAutofit/>
          </a:bodyPr>
          <a:lstStyle/>
          <a:p>
            <a:pPr lvl="0">
              <a:buSzPct val="25000"/>
            </a:pPr>
            <a:r>
              <a:rPr lang="en-US" sz="2800" b="1" dirty="0">
                <a:solidFill>
                  <a:schemeClr val="dk1"/>
                </a:solidFill>
                <a:latin typeface="Arial" pitchFamily="34" charset="0"/>
                <a:ea typeface="Calibri"/>
                <a:cs typeface="Arial" pitchFamily="34" charset="0"/>
                <a:sym typeface="Calibri"/>
              </a:rPr>
              <a:t>Module </a:t>
            </a:r>
            <a:r>
              <a:rPr lang="en-US" sz="2800" b="1" dirty="0" smtClean="0">
                <a:solidFill>
                  <a:schemeClr val="dk1"/>
                </a:solidFill>
                <a:latin typeface="Arial" pitchFamily="34" charset="0"/>
                <a:ea typeface="Calibri"/>
                <a:cs typeface="Arial" pitchFamily="34" charset="0"/>
                <a:sym typeface="Calibri"/>
              </a:rPr>
              <a:t>4:Community Energy in Action </a:t>
            </a:r>
            <a:endParaRPr lang="en-US" sz="2800" b="1" i="0" u="none" strike="noStrike" cap="none" baseline="0" dirty="0">
              <a:solidFill>
                <a:srgbClr val="000000"/>
              </a:solidFill>
              <a:latin typeface="Arial" pitchFamily="34" charset="0"/>
              <a:cs typeface="Arial" pitchFamily="34" charset="0"/>
              <a:sym typeface="Arial"/>
            </a:endParaRPr>
          </a:p>
        </p:txBody>
      </p:sp>
      <p:pic>
        <p:nvPicPr>
          <p:cNvPr id="20" name="Shape 20"/>
          <p:cNvPicPr preferRelativeResize="0"/>
          <p:nvPr/>
        </p:nvPicPr>
        <p:blipFill rotWithShape="1">
          <a:blip r:embed="rId3">
            <a:alphaModFix/>
          </a:blip>
          <a:srcRect/>
          <a:stretch/>
        </p:blipFill>
        <p:spPr>
          <a:xfrm>
            <a:off x="350510" y="4171458"/>
            <a:ext cx="4339385" cy="916093"/>
          </a:xfrm>
          <a:prstGeom prst="rect">
            <a:avLst/>
          </a:prstGeom>
          <a:noFill/>
          <a:ln>
            <a:noFill/>
          </a:ln>
        </p:spPr>
      </p:pic>
      <p:pic>
        <p:nvPicPr>
          <p:cNvPr id="23" name="Shape 23"/>
          <p:cNvPicPr preferRelativeResize="0"/>
          <p:nvPr/>
        </p:nvPicPr>
        <p:blipFill rotWithShape="1">
          <a:blip r:embed="rId4">
            <a:alphaModFix/>
          </a:blip>
          <a:srcRect/>
          <a:stretch/>
        </p:blipFill>
        <p:spPr>
          <a:xfrm>
            <a:off x="4673903" y="1123949"/>
            <a:ext cx="4048931" cy="2670200"/>
          </a:xfrm>
          <a:prstGeom prst="rect">
            <a:avLst/>
          </a:prstGeom>
          <a:noFill/>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xmlns="" val="0"/>
              </a:ext>
            </a:extLst>
          </a:blip>
          <a:srcRect l="4516" t="3511" r="45484" b="2976"/>
          <a:stretch/>
        </p:blipFill>
        <p:spPr>
          <a:xfrm>
            <a:off x="729609" y="1123949"/>
            <a:ext cx="3581185" cy="2518381"/>
          </a:xfrm>
          <a:prstGeom prst="rect">
            <a:avLst/>
          </a:prstGeom>
        </p:spPr>
      </p:pic>
      <p:pic>
        <p:nvPicPr>
          <p:cNvPr id="11" name="Picture 10" descr="CAP_stacked_logo_cmyk_hires.jpg"/>
          <p:cNvPicPr>
            <a:picLocks noChangeAspect="1"/>
          </p:cNvPicPr>
          <p:nvPr/>
        </p:nvPicPr>
        <p:blipFill>
          <a:blip r:embed="rId6"/>
          <a:stretch>
            <a:fillRect/>
          </a:stretch>
        </p:blipFill>
        <p:spPr>
          <a:xfrm>
            <a:off x="5085880" y="4176341"/>
            <a:ext cx="3783442" cy="913369"/>
          </a:xfrm>
          <a:prstGeom prst="rect">
            <a:avLst/>
          </a:prstGeom>
        </p:spPr>
      </p:pic>
    </p:spTree>
    <p:extLst>
      <p:ext uri="{BB962C8B-B14F-4D97-AF65-F5344CB8AC3E}">
        <p14:creationId xmlns:p14="http://schemas.microsoft.com/office/powerpoint/2010/main" xmlns="" val="2052150949"/>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City of Guelph, Community Energy Plan </a:t>
            </a:r>
            <a:endParaRPr lang="en-US" sz="2200" b="1" dirty="0">
              <a:latin typeface="Arial" pitchFamily="34" charset="0"/>
              <a:cs typeface="Arial" pitchFamily="34" charset="0"/>
            </a:endParaRPr>
          </a:p>
        </p:txBody>
      </p:sp>
      <p:pic>
        <p:nvPicPr>
          <p:cNvPr id="4" name="Content Placeholder 3" descr="Slide22.JPG"/>
          <p:cNvPicPr>
            <a:picLocks noChangeAspect="1"/>
          </p:cNvPicPr>
          <p:nvPr/>
        </p:nvPicPr>
        <p:blipFill>
          <a:blip r:embed="rId3" cstate="print"/>
          <a:srcRect t="18520"/>
          <a:stretch>
            <a:fillRect/>
          </a:stretch>
        </p:blipFill>
        <p:spPr>
          <a:xfrm>
            <a:off x="900165" y="714867"/>
            <a:ext cx="6947598" cy="42456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47164"/>
          </a:xfrm>
        </p:spPr>
        <p:txBody>
          <a:bodyPr/>
          <a:lstStyle/>
          <a:p>
            <a:r>
              <a:rPr lang="en-US" sz="2200" b="1" dirty="0" smtClean="0">
                <a:latin typeface="Arial" pitchFamily="34" charset="0"/>
                <a:cs typeface="Arial" pitchFamily="34" charset="0"/>
              </a:rPr>
              <a:t>False Creek, City of Vancouver </a:t>
            </a:r>
            <a:endParaRPr lang="en-US" sz="2200" b="1" dirty="0">
              <a:latin typeface="Arial" pitchFamily="34" charset="0"/>
              <a:cs typeface="Arial" pitchFamily="34" charset="0"/>
            </a:endParaRPr>
          </a:p>
        </p:txBody>
      </p:sp>
      <p:pic>
        <p:nvPicPr>
          <p:cNvPr id="4" name="Content Placeholder 3" descr="Slide20.JPG"/>
          <p:cNvPicPr>
            <a:picLocks noChangeAspect="1"/>
          </p:cNvPicPr>
          <p:nvPr/>
        </p:nvPicPr>
        <p:blipFill>
          <a:blip r:embed="rId3" cstate="print"/>
          <a:srcRect t="18520" b="20870"/>
          <a:stretch>
            <a:fillRect/>
          </a:stretch>
        </p:blipFill>
        <p:spPr>
          <a:xfrm>
            <a:off x="865833" y="1125416"/>
            <a:ext cx="7208015" cy="327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err="1" smtClean="0">
                <a:latin typeface="Arial" pitchFamily="34" charset="0"/>
                <a:cs typeface="Arial" pitchFamily="34" charset="0"/>
              </a:rPr>
              <a:t>Saanich</a:t>
            </a:r>
            <a:r>
              <a:rPr lang="en-US" sz="2200" b="1" dirty="0" smtClean="0">
                <a:latin typeface="Arial" pitchFamily="34" charset="0"/>
                <a:cs typeface="Arial" pitchFamily="34" charset="0"/>
              </a:rPr>
              <a:t>, BC: Heat Recovery District Energy </a:t>
            </a:r>
            <a:endParaRPr lang="en-US" sz="2200" b="1" dirty="0">
              <a:latin typeface="Arial" pitchFamily="34" charset="0"/>
              <a:cs typeface="Arial" pitchFamily="34" charset="0"/>
            </a:endParaRPr>
          </a:p>
        </p:txBody>
      </p:sp>
      <p:pic>
        <p:nvPicPr>
          <p:cNvPr id="4" name="Content Placeholder 5" descr="Slide26.JPG"/>
          <p:cNvPicPr>
            <a:picLocks noChangeAspect="1"/>
          </p:cNvPicPr>
          <p:nvPr/>
        </p:nvPicPr>
        <p:blipFill>
          <a:blip r:embed="rId3" cstate="print"/>
          <a:srcRect t="16836" b="6900"/>
          <a:stretch>
            <a:fillRect/>
          </a:stretch>
        </p:blipFill>
        <p:spPr>
          <a:xfrm>
            <a:off x="788275" y="787021"/>
            <a:ext cx="7616481" cy="43564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7599"/>
          </a:xfrm>
        </p:spPr>
        <p:txBody>
          <a:bodyPr/>
          <a:lstStyle/>
          <a:p>
            <a:r>
              <a:rPr lang="en-US" sz="2200" b="1" dirty="0" smtClean="0">
                <a:latin typeface="Arial" pitchFamily="34" charset="0"/>
                <a:cs typeface="Arial" pitchFamily="34" charset="0"/>
              </a:rPr>
              <a:t>City of Toronto, Deep Lake Water Cooling </a:t>
            </a:r>
            <a:endParaRPr lang="en-US" sz="2200" b="1" dirty="0">
              <a:latin typeface="Arial" pitchFamily="34" charset="0"/>
              <a:cs typeface="Arial" pitchFamily="34" charset="0"/>
            </a:endParaRPr>
          </a:p>
        </p:txBody>
      </p:sp>
      <p:pic>
        <p:nvPicPr>
          <p:cNvPr id="4" name="Content Placeholder 3" descr="Slide29.JPG"/>
          <p:cNvPicPr>
            <a:picLocks noChangeAspect="1"/>
          </p:cNvPicPr>
          <p:nvPr/>
        </p:nvPicPr>
        <p:blipFill>
          <a:blip r:embed="rId3" cstate="print"/>
          <a:srcRect t="18520"/>
          <a:stretch>
            <a:fillRect/>
          </a:stretch>
        </p:blipFill>
        <p:spPr>
          <a:xfrm>
            <a:off x="740979" y="1245995"/>
            <a:ext cx="7535918" cy="37430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Landfill Gas to Electricity </a:t>
            </a:r>
            <a:endParaRPr lang="en-US" sz="2200" b="1" dirty="0">
              <a:latin typeface="Arial" pitchFamily="34" charset="0"/>
              <a:cs typeface="Arial" pitchFamily="34" charset="0"/>
            </a:endParaRPr>
          </a:p>
        </p:txBody>
      </p:sp>
      <p:pic>
        <p:nvPicPr>
          <p:cNvPr id="4" name="Content Placeholder 4" descr="1663_Disp_Ecotricity-Guelph_0 east view landfill gas to electricty.jpg"/>
          <p:cNvPicPr>
            <a:picLocks noChangeAspect="1"/>
          </p:cNvPicPr>
          <p:nvPr/>
        </p:nvPicPr>
        <p:blipFill>
          <a:blip r:embed="rId3" cstate="print"/>
          <a:stretch>
            <a:fillRect/>
          </a:stretch>
        </p:blipFill>
        <p:spPr>
          <a:xfrm>
            <a:off x="957832" y="648985"/>
            <a:ext cx="2649052" cy="1993760"/>
          </a:xfrm>
          <a:prstGeom prst="rect">
            <a:avLst/>
          </a:prstGeom>
          <a:noFill/>
          <a:ln>
            <a:noFill/>
          </a:ln>
        </p:spPr>
      </p:pic>
      <p:pic>
        <p:nvPicPr>
          <p:cNvPr id="5" name="Picture 3"/>
          <p:cNvPicPr>
            <a:picLocks noChangeAspect="1" noChangeArrowheads="1"/>
          </p:cNvPicPr>
          <p:nvPr/>
        </p:nvPicPr>
        <p:blipFill>
          <a:blip r:embed="rId4" cstate="print"/>
          <a:srcRect/>
          <a:stretch>
            <a:fillRect/>
          </a:stretch>
        </p:blipFill>
        <p:spPr bwMode="auto">
          <a:xfrm>
            <a:off x="4731936" y="531725"/>
            <a:ext cx="3419475" cy="1875901"/>
          </a:xfrm>
          <a:prstGeom prst="rect">
            <a:avLst/>
          </a:prstGeom>
          <a:noFill/>
          <a:ln w="9525">
            <a:noFill/>
            <a:miter lim="800000"/>
            <a:headEnd/>
            <a:tailEnd/>
          </a:ln>
        </p:spPr>
      </p:pic>
      <p:pic>
        <p:nvPicPr>
          <p:cNvPr id="6" name="Picture 5" descr="moose_creek land fill gas to energy.png"/>
          <p:cNvPicPr>
            <a:picLocks noChangeAspect="1"/>
          </p:cNvPicPr>
          <p:nvPr/>
        </p:nvPicPr>
        <p:blipFill>
          <a:blip r:embed="rId5" cstate="print"/>
          <a:srcRect l="7111" t="9449" r="5778" b="8661"/>
          <a:stretch>
            <a:fillRect/>
          </a:stretch>
        </p:blipFill>
        <p:spPr>
          <a:xfrm>
            <a:off x="522882" y="2924070"/>
            <a:ext cx="3425281" cy="1817496"/>
          </a:xfrm>
          <a:prstGeom prst="rect">
            <a:avLst/>
          </a:prstGeom>
        </p:spPr>
      </p:pic>
      <p:pic>
        <p:nvPicPr>
          <p:cNvPr id="7" name="Picture 6" descr="partnership-plant-dscf61472 halton region land fill gas to electricty.jpg"/>
          <p:cNvPicPr>
            <a:picLocks noChangeAspect="1"/>
          </p:cNvPicPr>
          <p:nvPr/>
        </p:nvPicPr>
        <p:blipFill>
          <a:blip r:embed="rId6" cstate="print"/>
          <a:stretch>
            <a:fillRect/>
          </a:stretch>
        </p:blipFill>
        <p:spPr>
          <a:xfrm>
            <a:off x="4535464" y="2572379"/>
            <a:ext cx="3795826" cy="22797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07454"/>
          </a:xfrm>
        </p:spPr>
        <p:txBody>
          <a:bodyPr/>
          <a:lstStyle/>
          <a:p>
            <a:r>
              <a:rPr lang="en-US" sz="2200" b="1" dirty="0" smtClean="0">
                <a:latin typeface="Arial" pitchFamily="34" charset="0"/>
                <a:cs typeface="Arial" pitchFamily="34" charset="0"/>
              </a:rPr>
              <a:t>Drake Landing Community, </a:t>
            </a:r>
            <a:r>
              <a:rPr lang="en-US" sz="2200" b="1" dirty="0" err="1" smtClean="0">
                <a:latin typeface="Arial" pitchFamily="34" charset="0"/>
                <a:cs typeface="Arial" pitchFamily="34" charset="0"/>
              </a:rPr>
              <a:t>Okotoks</a:t>
            </a:r>
            <a:r>
              <a:rPr lang="en-US" sz="2200" b="1" dirty="0" smtClean="0">
                <a:latin typeface="Arial" pitchFamily="34" charset="0"/>
                <a:cs typeface="Arial" pitchFamily="34" charset="0"/>
              </a:rPr>
              <a:t>, Alberta </a:t>
            </a:r>
            <a:r>
              <a:rPr lang="en-US" dirty="0" smtClean="0"/>
              <a:t/>
            </a:r>
            <a:br>
              <a:rPr lang="en-US" dirty="0" smtClean="0"/>
            </a:br>
            <a:endParaRPr lang="en-US" dirty="0"/>
          </a:p>
        </p:txBody>
      </p:sp>
      <p:pic>
        <p:nvPicPr>
          <p:cNvPr id="4" name="Content Placeholder 3" descr="drake landing.jpg"/>
          <p:cNvPicPr>
            <a:picLocks noChangeAspect="1"/>
          </p:cNvPicPr>
          <p:nvPr/>
        </p:nvPicPr>
        <p:blipFill>
          <a:blip r:embed="rId3" cstate="print"/>
          <a:stretch>
            <a:fillRect/>
          </a:stretch>
        </p:blipFill>
        <p:spPr>
          <a:xfrm>
            <a:off x="328246" y="772048"/>
            <a:ext cx="2902745" cy="1935163"/>
          </a:xfrm>
          <a:prstGeom prst="rect">
            <a:avLst/>
          </a:prstGeom>
          <a:noFill/>
          <a:ln>
            <a:noFill/>
          </a:ln>
        </p:spPr>
      </p:pic>
      <p:pic>
        <p:nvPicPr>
          <p:cNvPr id="5" name="Picture 4" descr="drake landing 2.jpg"/>
          <p:cNvPicPr>
            <a:picLocks noChangeAspect="1"/>
          </p:cNvPicPr>
          <p:nvPr/>
        </p:nvPicPr>
        <p:blipFill>
          <a:blip r:embed="rId4" cstate="print"/>
          <a:stretch>
            <a:fillRect/>
          </a:stretch>
        </p:blipFill>
        <p:spPr>
          <a:xfrm>
            <a:off x="4932066" y="743578"/>
            <a:ext cx="3619500" cy="2066925"/>
          </a:xfrm>
          <a:prstGeom prst="rect">
            <a:avLst/>
          </a:prstGeom>
        </p:spPr>
      </p:pic>
      <p:pic>
        <p:nvPicPr>
          <p:cNvPr id="6" name="Picture 5" descr="drake landing 5.jpg"/>
          <p:cNvPicPr>
            <a:picLocks noChangeAspect="1"/>
          </p:cNvPicPr>
          <p:nvPr/>
        </p:nvPicPr>
        <p:blipFill>
          <a:blip r:embed="rId5" cstate="print"/>
          <a:stretch>
            <a:fillRect/>
          </a:stretch>
        </p:blipFill>
        <p:spPr>
          <a:xfrm>
            <a:off x="439116" y="2773346"/>
            <a:ext cx="4797381" cy="2179236"/>
          </a:xfrm>
          <a:prstGeom prst="rect">
            <a:avLst/>
          </a:prstGeom>
        </p:spPr>
      </p:pic>
      <p:pic>
        <p:nvPicPr>
          <p:cNvPr id="7" name="Picture 6" descr="drake landing community energy centre.JPG"/>
          <p:cNvPicPr>
            <a:picLocks noChangeAspect="1"/>
          </p:cNvPicPr>
          <p:nvPr/>
        </p:nvPicPr>
        <p:blipFill>
          <a:blip r:embed="rId6" cstate="print"/>
          <a:stretch>
            <a:fillRect/>
          </a:stretch>
        </p:blipFill>
        <p:spPr>
          <a:xfrm>
            <a:off x="5915130" y="2860431"/>
            <a:ext cx="2762250" cy="20764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Calibri" pitchFamily="34" charset="0"/>
                <a:cs typeface="Calibri" pitchFamily="34" charset="0"/>
              </a:rPr>
              <a:t>Drake Landing Community, </a:t>
            </a:r>
            <a:r>
              <a:rPr lang="en-US" sz="2200" b="1" dirty="0" err="1" smtClean="0">
                <a:latin typeface="Calibri" pitchFamily="34" charset="0"/>
                <a:cs typeface="Calibri" pitchFamily="34" charset="0"/>
              </a:rPr>
              <a:t>Okotoks</a:t>
            </a:r>
            <a:r>
              <a:rPr lang="en-US" sz="2200" b="1" dirty="0" smtClean="0">
                <a:latin typeface="Calibri" pitchFamily="34" charset="0"/>
                <a:cs typeface="Calibri" pitchFamily="34" charset="0"/>
              </a:rPr>
              <a:t>, Alberta</a:t>
            </a:r>
            <a:endParaRPr lang="en-US" sz="2200" dirty="0"/>
          </a:p>
        </p:txBody>
      </p:sp>
      <p:pic>
        <p:nvPicPr>
          <p:cNvPr id="4" name="Picture 11"/>
          <p:cNvPicPr>
            <a:picLocks noChangeAspect="1" noChangeArrowheads="1"/>
          </p:cNvPicPr>
          <p:nvPr/>
        </p:nvPicPr>
        <p:blipFill>
          <a:blip r:embed="rId3" cstate="print"/>
          <a:srcRect/>
          <a:stretch>
            <a:fillRect/>
          </a:stretch>
        </p:blipFill>
        <p:spPr bwMode="auto">
          <a:xfrm>
            <a:off x="1567543" y="914996"/>
            <a:ext cx="5690716" cy="406479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Toronto Regent Park </a:t>
            </a:r>
            <a:endParaRPr lang="en-US" sz="2200" b="1" dirty="0">
              <a:latin typeface="Arial" pitchFamily="34" charset="0"/>
              <a:cs typeface="Arial" pitchFamily="34" charset="0"/>
            </a:endParaRPr>
          </a:p>
        </p:txBody>
      </p:sp>
      <p:pic>
        <p:nvPicPr>
          <p:cNvPr id="4" name="Picture 3"/>
          <p:cNvPicPr>
            <a:picLocks noChangeAspect="1" noChangeArrowheads="1"/>
          </p:cNvPicPr>
          <p:nvPr/>
        </p:nvPicPr>
        <p:blipFill>
          <a:blip r:embed="rId3" cstate="print"/>
          <a:srcRect/>
          <a:stretch>
            <a:fillRect/>
          </a:stretch>
        </p:blipFill>
        <p:spPr bwMode="auto">
          <a:xfrm>
            <a:off x="324897" y="1474597"/>
            <a:ext cx="3306927" cy="3120846"/>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3792479" y="284704"/>
            <a:ext cx="2193198" cy="2157046"/>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177461" y="653143"/>
            <a:ext cx="2732600" cy="387458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87357"/>
          </a:xfrm>
        </p:spPr>
        <p:txBody>
          <a:bodyPr/>
          <a:lstStyle/>
          <a:p>
            <a:r>
              <a:rPr lang="en-US" sz="2200" b="1" dirty="0" smtClean="0">
                <a:latin typeface="Arial" pitchFamily="34" charset="0"/>
                <a:cs typeface="Arial" pitchFamily="34" charset="0"/>
              </a:rPr>
              <a:t>Toronto Exhibition Place </a:t>
            </a:r>
            <a:endParaRPr lang="en-US" sz="2200" b="1" dirty="0">
              <a:latin typeface="Arial" pitchFamily="34" charset="0"/>
              <a:cs typeface="Arial" pitchFamily="34" charset="0"/>
            </a:endParaRPr>
          </a:p>
        </p:txBody>
      </p:sp>
      <p:pic>
        <p:nvPicPr>
          <p:cNvPr id="4" name="Picture 2"/>
          <p:cNvPicPr>
            <a:picLocks noChangeAspect="1" noChangeArrowheads="1"/>
          </p:cNvPicPr>
          <p:nvPr/>
        </p:nvPicPr>
        <p:blipFill>
          <a:blip r:embed="rId3" cstate="print"/>
          <a:srcRect b="19186"/>
          <a:stretch>
            <a:fillRect/>
          </a:stretch>
        </p:blipFill>
        <p:spPr bwMode="auto">
          <a:xfrm>
            <a:off x="3159260" y="3100159"/>
            <a:ext cx="2165188" cy="1706442"/>
          </a:xfrm>
          <a:prstGeom prst="rect">
            <a:avLst/>
          </a:prstGeom>
          <a:noFill/>
          <a:ln w="9525">
            <a:noFill/>
            <a:miter lim="800000"/>
            <a:headEnd/>
            <a:tailEnd/>
          </a:ln>
        </p:spPr>
      </p:pic>
      <p:pic>
        <p:nvPicPr>
          <p:cNvPr id="5" name="Picture 4" descr="wind-turbine-toronto.jpg"/>
          <p:cNvPicPr>
            <a:picLocks noChangeAspect="1"/>
          </p:cNvPicPr>
          <p:nvPr/>
        </p:nvPicPr>
        <p:blipFill>
          <a:blip r:embed="rId4" cstate="print"/>
          <a:srcRect l="8000" r="56000"/>
          <a:stretch>
            <a:fillRect/>
          </a:stretch>
        </p:blipFill>
        <p:spPr>
          <a:xfrm>
            <a:off x="442586" y="894304"/>
            <a:ext cx="2047730" cy="3776924"/>
          </a:xfrm>
          <a:prstGeom prst="rect">
            <a:avLst/>
          </a:prstGeom>
        </p:spPr>
      </p:pic>
      <p:pic>
        <p:nvPicPr>
          <p:cNvPr id="6" name="Picture 2" descr="C:\Documents and Settings\City of Toronto\My Documents\Photos - Renewable Energy Photos - EEO\City Property\PV\ExPlace\IMG_1320.JPG"/>
          <p:cNvPicPr>
            <a:picLocks noChangeAspect="1" noChangeArrowheads="1"/>
          </p:cNvPicPr>
          <p:nvPr/>
        </p:nvPicPr>
        <p:blipFill>
          <a:blip r:embed="rId5" cstate="print"/>
          <a:srcRect l="10000" t="22574" r="13846" b="8885"/>
          <a:stretch>
            <a:fillRect/>
          </a:stretch>
        </p:blipFill>
        <p:spPr bwMode="auto">
          <a:xfrm>
            <a:off x="3129226" y="897032"/>
            <a:ext cx="2252503" cy="1842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descr="Hotel X, right, is designed to attract convention goers to the CNE grounds and the Direct Energy Centre, left, in Toronto. (Wallace Immen for The Globe and Mail)"/>
          <p:cNvPicPr>
            <a:picLocks noChangeAspect="1" noChangeArrowheads="1"/>
          </p:cNvPicPr>
          <p:nvPr/>
        </p:nvPicPr>
        <p:blipFill>
          <a:blip r:embed="rId6" cstate="print"/>
          <a:srcRect/>
          <a:stretch>
            <a:fillRect/>
          </a:stretch>
        </p:blipFill>
        <p:spPr bwMode="auto">
          <a:xfrm>
            <a:off x="5958330" y="3131227"/>
            <a:ext cx="2731694" cy="1527265"/>
          </a:xfrm>
          <a:prstGeom prst="rect">
            <a:avLst/>
          </a:prstGeom>
          <a:noFill/>
        </p:spPr>
      </p:pic>
      <p:pic>
        <p:nvPicPr>
          <p:cNvPr id="8" name="Picture 7" descr="exhibition LED.jpg"/>
          <p:cNvPicPr>
            <a:picLocks noChangeAspect="1"/>
          </p:cNvPicPr>
          <p:nvPr/>
        </p:nvPicPr>
        <p:blipFill>
          <a:blip r:embed="rId7" cstate="print"/>
          <a:stretch>
            <a:fillRect/>
          </a:stretch>
        </p:blipFill>
        <p:spPr>
          <a:xfrm>
            <a:off x="6200397" y="888029"/>
            <a:ext cx="2329292" cy="15784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Town of </a:t>
            </a:r>
            <a:r>
              <a:rPr lang="en-US" sz="2200" b="1" dirty="0" err="1" smtClean="0">
                <a:latin typeface="Arial" pitchFamily="34" charset="0"/>
                <a:cs typeface="Arial" pitchFamily="34" charset="0"/>
              </a:rPr>
              <a:t>Newmarket</a:t>
            </a:r>
            <a:r>
              <a:rPr lang="en-US" sz="2200" b="1" dirty="0" smtClean="0">
                <a:latin typeface="Arial" pitchFamily="34" charset="0"/>
                <a:cs typeface="Arial" pitchFamily="34" charset="0"/>
              </a:rPr>
              <a:t> LEED Platinum Development </a:t>
            </a:r>
            <a:endParaRPr lang="en-US" sz="2200" b="1" dirty="0">
              <a:latin typeface="Arial" pitchFamily="34" charset="0"/>
              <a:cs typeface="Arial" pitchFamily="34" charset="0"/>
            </a:endParaRPr>
          </a:p>
        </p:txBody>
      </p:sp>
      <p:pic>
        <p:nvPicPr>
          <p:cNvPr id="5" name="Content Placeholder 3" descr="Slide40.JPG"/>
          <p:cNvPicPr>
            <a:picLocks noChangeAspect="1"/>
          </p:cNvPicPr>
          <p:nvPr/>
        </p:nvPicPr>
        <p:blipFill>
          <a:blip r:embed="rId3" cstate="print"/>
          <a:srcRect l="19695" t="18520" r="19695" b="17503"/>
          <a:stretch>
            <a:fillRect/>
          </a:stretch>
        </p:blipFill>
        <p:spPr>
          <a:xfrm>
            <a:off x="312337" y="1065963"/>
            <a:ext cx="4343400" cy="3438525"/>
          </a:xfrm>
          <a:prstGeom prst="rect">
            <a:avLst/>
          </a:prstGeom>
          <a:noFill/>
          <a:ln>
            <a:noFill/>
          </a:ln>
        </p:spPr>
      </p:pic>
      <p:pic>
        <p:nvPicPr>
          <p:cNvPr id="6" name="Picture 8" descr="http://images.landscapingnetwork.com/pictures/images/500x500Max/site_8/large-rainwater-tanks-landscaping-network_9293.jpg"/>
          <p:cNvPicPr>
            <a:picLocks noChangeAspect="1" noChangeArrowheads="1"/>
          </p:cNvPicPr>
          <p:nvPr/>
        </p:nvPicPr>
        <p:blipFill>
          <a:blip r:embed="rId4" cstate="print"/>
          <a:srcRect l="22400"/>
          <a:stretch>
            <a:fillRect/>
          </a:stretch>
        </p:blipFill>
        <p:spPr bwMode="auto">
          <a:xfrm>
            <a:off x="4960537" y="1218363"/>
            <a:ext cx="3695700" cy="317182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t>Energy Community of Practice Resources </a:t>
            </a:r>
            <a:endParaRPr lang="en-US" sz="2400" b="1" dirty="0"/>
          </a:p>
        </p:txBody>
      </p:sp>
      <p:sp>
        <p:nvSpPr>
          <p:cNvPr id="3" name="Text Placeholder 2"/>
          <p:cNvSpPr>
            <a:spLocks noGrp="1"/>
          </p:cNvSpPr>
          <p:nvPr>
            <p:ph type="body" idx="1"/>
          </p:nvPr>
        </p:nvSpPr>
        <p:spPr>
          <a:xfrm>
            <a:off x="457200" y="977462"/>
            <a:ext cx="8229600" cy="3617160"/>
          </a:xfrm>
        </p:spPr>
        <p:txBody>
          <a:bodyPr/>
          <a:lstStyle/>
          <a:p>
            <a:pPr marL="6350" lvl="1" indent="-6350">
              <a:buClr>
                <a:schemeClr val="dk1"/>
              </a:buClr>
              <a:buSzPct val="100000"/>
            </a:pPr>
            <a:r>
              <a:rPr lang="en-US" sz="1800" b="1" dirty="0" smtClean="0">
                <a:cs typeface="Arial" panose="020B0604020202020204" pitchFamily="34" charset="0"/>
                <a:sym typeface="Calibri"/>
              </a:rPr>
              <a:t>The </a:t>
            </a:r>
            <a:r>
              <a:rPr lang="en-US" sz="1800" b="1" dirty="0" smtClean="0"/>
              <a:t>Ontario Energy Community of Practice (</a:t>
            </a:r>
            <a:r>
              <a:rPr lang="en-US" sz="1800" b="1" dirty="0" smtClean="0"/>
              <a:t>ECOP) focuses </a:t>
            </a:r>
            <a:r>
              <a:rPr lang="en-US" sz="1800" b="1" dirty="0" smtClean="0"/>
              <a:t>on providing education and capacity building for Ontario municipalities, utilities and other local stakeholders to develop and implement community energy plans, and helping connect local, regional and provincial energy planning initiatives</a:t>
            </a:r>
            <a:r>
              <a:rPr lang="en-US" sz="1800" b="1" dirty="0" smtClean="0"/>
              <a:t>.</a:t>
            </a:r>
          </a:p>
          <a:p>
            <a:pPr>
              <a:buClr>
                <a:schemeClr val="dk1"/>
              </a:buClr>
              <a:buSzPct val="25000"/>
            </a:pPr>
            <a:endParaRPr lang="en-US" sz="1800" dirty="0" smtClean="0">
              <a:cs typeface="Arial" panose="020B0604020202020204" pitchFamily="34" charset="0"/>
              <a:sym typeface="Calibri"/>
            </a:endParaRPr>
          </a:p>
          <a:p>
            <a:pPr marL="693738" indent="-347663">
              <a:buClr>
                <a:schemeClr val="dk1"/>
              </a:buClr>
              <a:buSzPct val="100000"/>
              <a:buFont typeface="Arial" pitchFamily="34" charset="0"/>
              <a:buChar char="•"/>
            </a:pPr>
            <a:r>
              <a:rPr lang="en-US" sz="1800" dirty="0" smtClean="0">
                <a:cs typeface="Arial" panose="020B0604020202020204" pitchFamily="34" charset="0"/>
                <a:sym typeface="Calibri"/>
              </a:rPr>
              <a:t>ECOP </a:t>
            </a:r>
            <a:r>
              <a:rPr lang="en-US" sz="1800" dirty="0" smtClean="0">
                <a:cs typeface="Arial" panose="020B0604020202020204" pitchFamily="34" charset="0"/>
                <a:sym typeface="Calibri"/>
              </a:rPr>
              <a:t>Module 1: </a:t>
            </a:r>
            <a:r>
              <a:rPr lang="en-US" sz="1800" dirty="0" smtClean="0">
                <a:solidFill>
                  <a:schemeClr val="dk1"/>
                </a:solidFill>
                <a:ea typeface="Calibri"/>
                <a:cs typeface="Calibri"/>
                <a:sym typeface="Calibri"/>
              </a:rPr>
              <a:t>Community Energy Planning </a:t>
            </a:r>
            <a:r>
              <a:rPr lang="en-US" sz="1800" dirty="0" smtClean="0">
                <a:solidFill>
                  <a:schemeClr val="dk1"/>
                </a:solidFill>
                <a:ea typeface="Calibri"/>
                <a:cs typeface="Calibri"/>
                <a:sym typeface="Calibri"/>
              </a:rPr>
              <a:t>Benefits </a:t>
            </a:r>
            <a:r>
              <a:rPr lang="en-US" sz="1800" dirty="0" smtClean="0">
                <a:solidFill>
                  <a:schemeClr val="dk1"/>
                </a:solidFill>
                <a:ea typeface="Calibri"/>
                <a:cs typeface="Calibri"/>
                <a:sym typeface="Calibri"/>
              </a:rPr>
              <a:t>and </a:t>
            </a:r>
            <a:r>
              <a:rPr lang="en-US" sz="1800" dirty="0" smtClean="0">
                <a:solidFill>
                  <a:schemeClr val="dk1"/>
                </a:solidFill>
                <a:ea typeface="Calibri"/>
                <a:cs typeface="Calibri"/>
                <a:sym typeface="Calibri"/>
              </a:rPr>
              <a:t>Applications</a:t>
            </a:r>
            <a:endParaRPr lang="en-US" sz="1800" dirty="0" smtClean="0">
              <a:ea typeface="Calibri"/>
              <a:cs typeface="Arial" panose="020B0604020202020204" pitchFamily="34" charset="0"/>
              <a:sym typeface="Calibri"/>
            </a:endParaRPr>
          </a:p>
          <a:p>
            <a:pPr marL="693738" indent="-347663">
              <a:buClr>
                <a:schemeClr val="dk1"/>
              </a:buClr>
              <a:buSzPct val="100000"/>
              <a:buFont typeface="Arial" pitchFamily="34" charset="0"/>
              <a:buChar char="•"/>
            </a:pPr>
            <a:r>
              <a:rPr lang="en-US" sz="1800" dirty="0" smtClean="0">
                <a:cs typeface="Arial" panose="020B0604020202020204" pitchFamily="34" charset="0"/>
                <a:sym typeface="Calibri"/>
              </a:rPr>
              <a:t>ECOP </a:t>
            </a:r>
            <a:r>
              <a:rPr lang="en-US" sz="1800" dirty="0" smtClean="0">
                <a:cs typeface="Arial" panose="020B0604020202020204" pitchFamily="34" charset="0"/>
                <a:sym typeface="Calibri"/>
              </a:rPr>
              <a:t>Module 2: Community Energy Planning within the Broader Provincial Energy Planning Framework</a:t>
            </a:r>
          </a:p>
          <a:p>
            <a:pPr marL="693738" lvl="1" indent="-347663">
              <a:buClr>
                <a:schemeClr val="dk1"/>
              </a:buClr>
              <a:buSzPct val="100000"/>
              <a:buFont typeface="Arial" pitchFamily="34" charset="0"/>
              <a:buChar char="•"/>
            </a:pPr>
            <a:r>
              <a:rPr lang="en-US" sz="1800" dirty="0" smtClean="0">
                <a:cs typeface="Arial" panose="020B0604020202020204" pitchFamily="34" charset="0"/>
                <a:sym typeface="Calibri"/>
              </a:rPr>
              <a:t>ECOP Module 3: </a:t>
            </a:r>
            <a:r>
              <a:rPr lang="en-US" sz="1800" dirty="0" smtClean="0">
                <a:cs typeface="Arial" panose="020B0604020202020204" pitchFamily="34" charset="0"/>
              </a:rPr>
              <a:t>Community Energy Plan </a:t>
            </a:r>
            <a:r>
              <a:rPr lang="en-US" sz="1800" dirty="0" smtClean="0">
                <a:cs typeface="Arial" panose="020B0604020202020204" pitchFamily="34" charset="0"/>
              </a:rPr>
              <a:t>Implementation</a:t>
            </a:r>
          </a:p>
          <a:p>
            <a:pPr marL="693738" lvl="1" indent="-347663">
              <a:buClr>
                <a:schemeClr val="dk1"/>
              </a:buClr>
              <a:buSzPct val="100000"/>
              <a:buFont typeface="Arial" pitchFamily="34" charset="0"/>
              <a:buChar char="•"/>
            </a:pPr>
            <a:r>
              <a:rPr lang="en-US" sz="1800" dirty="0" smtClean="0">
                <a:cs typeface="Arial" panose="020B0604020202020204" pitchFamily="34" charset="0"/>
              </a:rPr>
              <a:t>ECOP Module 4: Community Energy in Action </a:t>
            </a:r>
            <a:endParaRPr lang="en-US" sz="1800" dirty="0" smtClean="0">
              <a:cs typeface="Arial" panose="020B0604020202020204" pitchFamily="34" charset="0"/>
            </a:endParaRPr>
          </a:p>
          <a:p>
            <a:pPr marL="693738" lvl="1" indent="-347663">
              <a:buClr>
                <a:schemeClr val="dk1"/>
              </a:buClr>
              <a:buSzPct val="100000"/>
              <a:buFont typeface="Arial" pitchFamily="34" charset="0"/>
              <a:buChar char="•"/>
            </a:pPr>
            <a:r>
              <a:rPr lang="en-US" sz="1800" dirty="0" smtClean="0">
                <a:solidFill>
                  <a:schemeClr val="dk1"/>
                </a:solidFill>
                <a:ea typeface="Calibri"/>
                <a:cs typeface="Calibri" pitchFamily="34" charset="0"/>
                <a:sym typeface="Calibri"/>
                <a:hlinkClick r:id="rId3"/>
              </a:rPr>
              <a:t>http://www.questcanada.org/events-projects/research/ecop</a:t>
            </a:r>
            <a:endParaRPr lang="en-US" sz="1800" dirty="0" smtClean="0"/>
          </a:p>
          <a:p>
            <a:pPr marL="400050" lvl="1" indent="-114300">
              <a:buClr>
                <a:schemeClr val="dk1"/>
              </a:buClr>
              <a:buSzPct val="100000"/>
              <a:buFont typeface="Arial" pitchFamily="34" charset="0"/>
              <a:buChar char="•"/>
            </a:pPr>
            <a:endParaRPr lang="en-US" sz="1200" dirty="0" smtClean="0">
              <a:cs typeface="Arial" panose="020B0604020202020204" pitchFamily="34" charset="0"/>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47164"/>
          </a:xfrm>
        </p:spPr>
        <p:txBody>
          <a:bodyPr/>
          <a:lstStyle/>
          <a:p>
            <a:r>
              <a:rPr lang="en-US" sz="2200" b="1" dirty="0" smtClean="0">
                <a:latin typeface="+mj-lt"/>
              </a:rPr>
              <a:t>Toronto, Vaughan, Richmond Hill, Brampton &amp; </a:t>
            </a:r>
            <a:r>
              <a:rPr lang="en-US" sz="2200" b="1" dirty="0" err="1" smtClean="0">
                <a:latin typeface="+mj-lt"/>
              </a:rPr>
              <a:t>Halton</a:t>
            </a:r>
            <a:r>
              <a:rPr lang="en-US" sz="2200" b="1" dirty="0" smtClean="0">
                <a:latin typeface="+mj-lt"/>
              </a:rPr>
              <a:t> Hills Green Development Standards </a:t>
            </a:r>
            <a:endParaRPr lang="en-US" sz="2200" b="1" dirty="0">
              <a:latin typeface="+mj-lt"/>
            </a:endParaRPr>
          </a:p>
        </p:txBody>
      </p:sp>
      <p:pic>
        <p:nvPicPr>
          <p:cNvPr id="4" name="Picture 8" descr="http://www1.toronto.ca/city_of_toronto/city_planning/zoning__environment/files/images/esri_350jpg.jpg"/>
          <p:cNvPicPr>
            <a:picLocks noChangeAspect="1" noChangeArrowheads="1"/>
          </p:cNvPicPr>
          <p:nvPr/>
        </p:nvPicPr>
        <p:blipFill>
          <a:blip r:embed="rId3" cstate="print"/>
          <a:srcRect/>
          <a:stretch>
            <a:fillRect/>
          </a:stretch>
        </p:blipFill>
        <p:spPr bwMode="auto">
          <a:xfrm>
            <a:off x="1131277" y="1444433"/>
            <a:ext cx="3333750" cy="2505076"/>
          </a:xfrm>
          <a:prstGeom prst="rect">
            <a:avLst/>
          </a:prstGeom>
          <a:noFill/>
        </p:spPr>
      </p:pic>
      <p:pic>
        <p:nvPicPr>
          <p:cNvPr id="5" name="Picture 12" descr="http://www.richmondhill.ca/images/subpage/brochure_web_image.jpg"/>
          <p:cNvPicPr>
            <a:picLocks noChangeAspect="1" noChangeArrowheads="1"/>
          </p:cNvPicPr>
          <p:nvPr/>
        </p:nvPicPr>
        <p:blipFill>
          <a:blip r:embed="rId4" cstate="print"/>
          <a:srcRect/>
          <a:stretch>
            <a:fillRect/>
          </a:stretch>
        </p:blipFill>
        <p:spPr bwMode="auto">
          <a:xfrm>
            <a:off x="5627077" y="758633"/>
            <a:ext cx="2590800" cy="409346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Clarington, Priority Green Home Performance Monitoring </a:t>
            </a:r>
            <a:endParaRPr lang="en-US" sz="2200" b="1" dirty="0">
              <a:latin typeface="Arial" pitchFamily="34" charset="0"/>
              <a:cs typeface="Arial" pitchFamily="34" charset="0"/>
            </a:endParaRPr>
          </a:p>
        </p:txBody>
      </p:sp>
      <p:pic>
        <p:nvPicPr>
          <p:cNvPr id="4" name="Picture 2" descr="http://www.durham.ca/images/works/water/efficiency/house.jpg"/>
          <p:cNvPicPr>
            <a:picLocks noChangeAspect="1" noChangeArrowheads="1"/>
          </p:cNvPicPr>
          <p:nvPr/>
        </p:nvPicPr>
        <p:blipFill>
          <a:blip r:embed="rId3" cstate="print"/>
          <a:srcRect/>
          <a:stretch>
            <a:fillRect/>
          </a:stretch>
        </p:blipFill>
        <p:spPr bwMode="auto">
          <a:xfrm>
            <a:off x="5105400" y="693336"/>
            <a:ext cx="3449289" cy="2590800"/>
          </a:xfrm>
          <a:prstGeom prst="rect">
            <a:avLst/>
          </a:prstGeom>
          <a:noFill/>
        </p:spPr>
      </p:pic>
      <p:pic>
        <p:nvPicPr>
          <p:cNvPr id="5" name="Picture 4" descr="http://www.clarington.net/uploads/635733255110919788_Final.jpg?635733284840570476"/>
          <p:cNvPicPr>
            <a:picLocks noChangeAspect="1" noChangeArrowheads="1"/>
          </p:cNvPicPr>
          <p:nvPr/>
        </p:nvPicPr>
        <p:blipFill>
          <a:blip r:embed="rId4" cstate="print"/>
          <a:srcRect/>
          <a:stretch>
            <a:fillRect/>
          </a:stretch>
        </p:blipFill>
        <p:spPr bwMode="auto">
          <a:xfrm>
            <a:off x="488182" y="693336"/>
            <a:ext cx="3454400" cy="2590800"/>
          </a:xfrm>
          <a:prstGeom prst="rect">
            <a:avLst/>
          </a:prstGeom>
          <a:noFill/>
        </p:spPr>
      </p:pic>
      <p:pic>
        <p:nvPicPr>
          <p:cNvPr id="6" name="Picture 6" descr="https://prioritygreenclarington.files.wordpress.com/2013/11/priority-green-banner2.jpg"/>
          <p:cNvPicPr>
            <a:picLocks noChangeAspect="1" noChangeArrowheads="1"/>
          </p:cNvPicPr>
          <p:nvPr/>
        </p:nvPicPr>
        <p:blipFill>
          <a:blip r:embed="rId5" cstate="print"/>
          <a:srcRect/>
          <a:stretch>
            <a:fillRect/>
          </a:stretch>
        </p:blipFill>
        <p:spPr bwMode="auto">
          <a:xfrm>
            <a:off x="1678074" y="3358730"/>
            <a:ext cx="6007868" cy="163404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Net Zero Ready and Net Zero Housing </a:t>
            </a:r>
            <a:endParaRPr lang="en-US" sz="2200" b="1" dirty="0">
              <a:latin typeface="Arial" pitchFamily="34" charset="0"/>
              <a:cs typeface="Arial" pitchFamily="34" charset="0"/>
            </a:endParaRPr>
          </a:p>
        </p:txBody>
      </p:sp>
      <p:pic>
        <p:nvPicPr>
          <p:cNvPr id="4" name="Content Placeholder 3" descr="Slide35.JPG"/>
          <p:cNvPicPr>
            <a:picLocks noChangeAspect="1"/>
          </p:cNvPicPr>
          <p:nvPr/>
        </p:nvPicPr>
        <p:blipFill>
          <a:blip r:embed="rId3" cstate="print"/>
          <a:srcRect r="49145"/>
          <a:stretch>
            <a:fillRect/>
          </a:stretch>
        </p:blipFill>
        <p:spPr>
          <a:xfrm>
            <a:off x="694017" y="753627"/>
            <a:ext cx="2712374" cy="4000099"/>
          </a:xfrm>
          <a:prstGeom prst="rect">
            <a:avLst/>
          </a:prstGeom>
          <a:noFill/>
          <a:ln>
            <a:noFill/>
          </a:ln>
        </p:spPr>
      </p:pic>
      <p:pic>
        <p:nvPicPr>
          <p:cNvPr id="5" name="Picture 4" descr="Slide35.JPG"/>
          <p:cNvPicPr>
            <a:picLocks noChangeAspect="1"/>
          </p:cNvPicPr>
          <p:nvPr/>
        </p:nvPicPr>
        <p:blipFill>
          <a:blip r:embed="rId3" cstate="print"/>
          <a:srcRect l="51667" t="54444"/>
          <a:stretch>
            <a:fillRect/>
          </a:stretch>
        </p:blipFill>
        <p:spPr>
          <a:xfrm>
            <a:off x="4138246" y="1132952"/>
            <a:ext cx="4419600" cy="3124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City of Toronto and The Atmospheric Fund Tower Wise Program </a:t>
            </a:r>
            <a:endParaRPr lang="en-US" sz="2200" b="1" dirty="0">
              <a:latin typeface="Arial" pitchFamily="34" charset="0"/>
              <a:cs typeface="Arial" pitchFamily="34" charset="0"/>
            </a:endParaRPr>
          </a:p>
        </p:txBody>
      </p:sp>
      <p:pic>
        <p:nvPicPr>
          <p:cNvPr id="4" name="Picture 2" descr="TCHHighrise-info-digital.jpg"/>
          <p:cNvPicPr>
            <a:picLocks noChangeAspect="1" noChangeArrowheads="1"/>
          </p:cNvPicPr>
          <p:nvPr/>
        </p:nvPicPr>
        <p:blipFill>
          <a:blip r:embed="rId3" cstate="print"/>
          <a:srcRect b="5731"/>
          <a:stretch>
            <a:fillRect/>
          </a:stretch>
        </p:blipFill>
        <p:spPr bwMode="auto">
          <a:xfrm>
            <a:off x="1718267" y="1040524"/>
            <a:ext cx="5651857" cy="380278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City of Toronto Home Energy Loan Program </a:t>
            </a:r>
            <a:endParaRPr lang="en-US" sz="2200" b="1" dirty="0">
              <a:latin typeface="Arial" pitchFamily="34" charset="0"/>
              <a:cs typeface="Arial" pitchFamily="34" charset="0"/>
            </a:endParaRPr>
          </a:p>
        </p:txBody>
      </p:sp>
      <p:sp>
        <p:nvSpPr>
          <p:cNvPr id="4" name="Rectangle 1"/>
          <p:cNvSpPr>
            <a:spLocks noChangeArrowheads="1"/>
          </p:cNvSpPr>
          <p:nvPr/>
        </p:nvSpPr>
        <p:spPr bwMode="auto">
          <a:xfrm>
            <a:off x="314849" y="3640016"/>
            <a:ext cx="86106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388194"/>
                </a:solidFill>
                <a:effectLst/>
                <a:latin typeface="Arial" charset="0"/>
                <a:cs typeface="Arial" charset="0"/>
              </a:rPr>
              <a:t>  </a:t>
            </a:r>
            <a:endParaRPr kumimoji="0" lang="en-US" sz="73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3399FF"/>
                </a:solidFill>
                <a:effectLst/>
                <a:latin typeface="Arial" charset="0"/>
                <a:cs typeface="Arial" charset="0"/>
              </a:rPr>
              <a:t>Save Energy. Save Money.</a:t>
            </a:r>
            <a:r>
              <a:rPr kumimoji="0" lang="en-US" sz="3600" b="1" i="0" u="none" strike="noStrike" cap="none" normalizeH="0" baseline="0" dirty="0" smtClean="0">
                <a:ln>
                  <a:noFill/>
                </a:ln>
                <a:solidFill>
                  <a:schemeClr val="tx1"/>
                </a:solidFill>
                <a:effectLst/>
                <a:latin typeface="Arial" charset="0"/>
                <a:cs typeface="Arial" charset="0"/>
              </a:rPr>
              <a:t> </a:t>
            </a:r>
            <a:r>
              <a:rPr kumimoji="0" lang="en-US" sz="3600" b="1" i="0" u="none" strike="noStrike" cap="none" normalizeH="0" baseline="0" dirty="0" smtClean="0">
                <a:ln>
                  <a:noFill/>
                </a:ln>
                <a:solidFill>
                  <a:srgbClr val="217E12"/>
                </a:solidFill>
                <a:effectLst/>
                <a:latin typeface="Arial" charset="0"/>
                <a:cs typeface="Arial" charset="0"/>
              </a:rPr>
              <a:t>Live Green.</a:t>
            </a:r>
            <a:endParaRPr kumimoji="0" lang="en-US" sz="3600" b="1" i="0" u="none" strike="noStrike" cap="none" normalizeH="0" baseline="0" dirty="0" smtClean="0">
              <a:ln>
                <a:noFill/>
              </a:ln>
              <a:solidFill>
                <a:srgbClr val="388194"/>
              </a:solidFill>
              <a:effectLst/>
              <a:latin typeface="Arial" charset="0"/>
              <a:cs typeface="Arial" charset="0"/>
            </a:endParaRPr>
          </a:p>
        </p:txBody>
      </p:sp>
      <p:pic>
        <p:nvPicPr>
          <p:cNvPr id="5" name="Picture 2" descr="http://www1.toronto.ca/City%20Of%20Toronto/Environment%20and%20Energy/Programs%20for%20Residents/Images/HELPBanner%20-%20rev%20small.jpg"/>
          <p:cNvPicPr>
            <a:picLocks noChangeAspect="1" noChangeArrowheads="1"/>
          </p:cNvPicPr>
          <p:nvPr/>
        </p:nvPicPr>
        <p:blipFill>
          <a:blip r:embed="rId3" cstate="print"/>
          <a:srcRect/>
          <a:stretch>
            <a:fillRect/>
          </a:stretch>
        </p:blipFill>
        <p:spPr bwMode="auto">
          <a:xfrm>
            <a:off x="5177413" y="1436076"/>
            <a:ext cx="2571750" cy="1171576"/>
          </a:xfrm>
          <a:prstGeom prst="rect">
            <a:avLst/>
          </a:prstGeom>
          <a:noFill/>
        </p:spPr>
      </p:pic>
      <p:pic>
        <p:nvPicPr>
          <p:cNvPr id="6" name="Picture 6" descr="HandHouseLandscape.jpg"/>
          <p:cNvPicPr>
            <a:picLocks noChangeAspect="1" noChangeArrowheads="1"/>
          </p:cNvPicPr>
          <p:nvPr/>
        </p:nvPicPr>
        <p:blipFill>
          <a:blip r:embed="rId4" cstate="print"/>
          <a:srcRect l="2962" r="25949"/>
          <a:stretch>
            <a:fillRect/>
          </a:stretch>
        </p:blipFill>
        <p:spPr bwMode="auto">
          <a:xfrm>
            <a:off x="571668" y="1055077"/>
            <a:ext cx="3176367" cy="245497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City of Guelph GEERS Program (in development) </a:t>
            </a:r>
            <a:endParaRPr lang="en-US" sz="2200" b="1" dirty="0">
              <a:latin typeface="Arial" pitchFamily="34" charset="0"/>
              <a:cs typeface="Arial" pitchFamily="34" charset="0"/>
            </a:endParaRPr>
          </a:p>
        </p:txBody>
      </p:sp>
      <p:pic>
        <p:nvPicPr>
          <p:cNvPr id="5" name="Picture 2" descr="Image result for home energy efficiency retrofits"/>
          <p:cNvPicPr>
            <a:picLocks noChangeAspect="1" noChangeArrowheads="1"/>
          </p:cNvPicPr>
          <p:nvPr/>
        </p:nvPicPr>
        <p:blipFill>
          <a:blip r:embed="rId3" cstate="print"/>
          <a:srcRect/>
          <a:stretch>
            <a:fillRect/>
          </a:stretch>
        </p:blipFill>
        <p:spPr bwMode="auto">
          <a:xfrm>
            <a:off x="2967612" y="1005254"/>
            <a:ext cx="2619375" cy="1743076"/>
          </a:xfrm>
          <a:prstGeom prst="rect">
            <a:avLst/>
          </a:prstGeom>
          <a:noFill/>
        </p:spPr>
      </p:pic>
      <p:pic>
        <p:nvPicPr>
          <p:cNvPr id="6" name="Picture 4" descr="https://www.epa.gov/sites/production/files/styles/large/public/2016-03/retrofitting-homes.jpg"/>
          <p:cNvPicPr>
            <a:picLocks noChangeAspect="1" noChangeArrowheads="1"/>
          </p:cNvPicPr>
          <p:nvPr/>
        </p:nvPicPr>
        <p:blipFill>
          <a:blip r:embed="rId4" cstate="print"/>
          <a:srcRect/>
          <a:stretch>
            <a:fillRect/>
          </a:stretch>
        </p:blipFill>
        <p:spPr bwMode="auto">
          <a:xfrm>
            <a:off x="224412" y="929054"/>
            <a:ext cx="2381250" cy="1943101"/>
          </a:xfrm>
          <a:prstGeom prst="rect">
            <a:avLst/>
          </a:prstGeom>
          <a:noFill/>
        </p:spPr>
      </p:pic>
      <p:pic>
        <p:nvPicPr>
          <p:cNvPr id="7" name="Picture 6" descr="http://image.slidesharecdn.com/resenergyeff10-124443296884-phpapp02/95/tuning-up-your-house-residential-energy-efficiency-retrofits-and-upgrades-24-728.jpg?cb=1244415169"/>
          <p:cNvPicPr>
            <a:picLocks noChangeAspect="1" noChangeArrowheads="1"/>
          </p:cNvPicPr>
          <p:nvPr/>
        </p:nvPicPr>
        <p:blipFill>
          <a:blip r:embed="rId5" cstate="print"/>
          <a:srcRect l="3493" t="45048" r="53421" b="16116"/>
          <a:stretch>
            <a:fillRect/>
          </a:stretch>
        </p:blipFill>
        <p:spPr bwMode="auto">
          <a:xfrm>
            <a:off x="1091082" y="2991479"/>
            <a:ext cx="2819400" cy="1905000"/>
          </a:xfrm>
          <a:prstGeom prst="rect">
            <a:avLst/>
          </a:prstGeom>
          <a:noFill/>
        </p:spPr>
      </p:pic>
      <p:pic>
        <p:nvPicPr>
          <p:cNvPr id="8" name="Picture 8" descr="http://image.slidesharecdn.com/resenergyeff10-124443296884-phpapp02/95/tuning-up-your-house-residential-energy-efficiency-retrofits-and-upgrades-24-728.jpg?cb=1244415169"/>
          <p:cNvPicPr>
            <a:picLocks noChangeAspect="1" noChangeArrowheads="1"/>
          </p:cNvPicPr>
          <p:nvPr/>
        </p:nvPicPr>
        <p:blipFill>
          <a:blip r:embed="rId5" cstate="print"/>
          <a:srcRect l="52402" t="46602" r="3348" b="13010"/>
          <a:stretch>
            <a:fillRect/>
          </a:stretch>
        </p:blipFill>
        <p:spPr bwMode="auto">
          <a:xfrm>
            <a:off x="4839117" y="2931188"/>
            <a:ext cx="2895600" cy="1981200"/>
          </a:xfrm>
          <a:prstGeom prst="rect">
            <a:avLst/>
          </a:prstGeom>
          <a:noFill/>
        </p:spPr>
      </p:pic>
      <p:pic>
        <p:nvPicPr>
          <p:cNvPr id="9" name="Picture 10" descr="https://www.angieslist.com/files/styles/widescreen_large/public/cooline-header.jpg?itok=yISYAbmg"/>
          <p:cNvPicPr>
            <a:picLocks noChangeAspect="1" noChangeArrowheads="1"/>
          </p:cNvPicPr>
          <p:nvPr/>
        </p:nvPicPr>
        <p:blipFill>
          <a:blip r:embed="rId6" cstate="print"/>
          <a:srcRect/>
          <a:stretch>
            <a:fillRect/>
          </a:stretch>
        </p:blipFill>
        <p:spPr bwMode="auto">
          <a:xfrm>
            <a:off x="5807109" y="1037074"/>
            <a:ext cx="2971801" cy="167163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009872"/>
          </a:xfrm>
        </p:spPr>
        <p:txBody>
          <a:bodyPr/>
          <a:lstStyle/>
          <a:p>
            <a:r>
              <a:rPr lang="en-US" sz="2200" b="1" dirty="0" smtClean="0">
                <a:latin typeface="Arial" pitchFamily="34" charset="0"/>
                <a:cs typeface="Arial" pitchFamily="34" charset="0"/>
              </a:rPr>
              <a:t>My Heat: Available in </a:t>
            </a:r>
            <a:r>
              <a:rPr lang="en-US" sz="2200" b="1" dirty="0" err="1" smtClean="0">
                <a:latin typeface="Arial" pitchFamily="34" charset="0"/>
                <a:cs typeface="Arial" pitchFamily="34" charset="0"/>
              </a:rPr>
              <a:t>Aidrie</a:t>
            </a:r>
            <a:r>
              <a:rPr lang="en-US" sz="2200" b="1" dirty="0" smtClean="0">
                <a:latin typeface="Arial" pitchFamily="34" charset="0"/>
                <a:cs typeface="Arial" pitchFamily="34" charset="0"/>
              </a:rPr>
              <a:t>, Calgary, Edmonton, </a:t>
            </a:r>
            <a:r>
              <a:rPr lang="en-US" sz="2200" b="1" dirty="0" err="1" smtClean="0">
                <a:latin typeface="Arial" pitchFamily="34" charset="0"/>
                <a:cs typeface="Arial" pitchFamily="34" charset="0"/>
              </a:rPr>
              <a:t>Okotoks</a:t>
            </a:r>
            <a:r>
              <a:rPr lang="en-US" sz="2200" b="1" dirty="0" smtClean="0">
                <a:latin typeface="Arial" pitchFamily="34" charset="0"/>
                <a:cs typeface="Arial" pitchFamily="34" charset="0"/>
              </a:rPr>
              <a:t>, Sherwood Park </a:t>
            </a:r>
            <a:endParaRPr lang="en-US" sz="2200" b="1" dirty="0">
              <a:latin typeface="Arial" pitchFamily="34" charset="0"/>
              <a:cs typeface="Arial" pitchFamily="34" charset="0"/>
            </a:endParaRPr>
          </a:p>
        </p:txBody>
      </p:sp>
      <p:pic>
        <p:nvPicPr>
          <p:cNvPr id="4" name="Picture 2" descr="http://blogs.ucl.ac.uk/future-energy/files/2015/10/thermal-image-of-house-C-istockphoto-suljo.jpg"/>
          <p:cNvPicPr>
            <a:picLocks noChangeAspect="1" noChangeArrowheads="1"/>
          </p:cNvPicPr>
          <p:nvPr/>
        </p:nvPicPr>
        <p:blipFill>
          <a:blip r:embed="rId3" cstate="print"/>
          <a:srcRect/>
          <a:stretch>
            <a:fillRect/>
          </a:stretch>
        </p:blipFill>
        <p:spPr bwMode="auto">
          <a:xfrm>
            <a:off x="819598" y="1065125"/>
            <a:ext cx="2516455" cy="1765633"/>
          </a:xfrm>
          <a:prstGeom prst="rect">
            <a:avLst/>
          </a:prstGeom>
          <a:noFill/>
        </p:spPr>
      </p:pic>
      <p:pic>
        <p:nvPicPr>
          <p:cNvPr id="5" name="Picture 4" descr="Image result for home energy efficiency retrofits changing windows"/>
          <p:cNvPicPr>
            <a:picLocks noChangeAspect="1" noChangeArrowheads="1"/>
          </p:cNvPicPr>
          <p:nvPr/>
        </p:nvPicPr>
        <p:blipFill>
          <a:blip r:embed="rId4" cstate="print"/>
          <a:srcRect/>
          <a:stretch>
            <a:fillRect/>
          </a:stretch>
        </p:blipFill>
        <p:spPr bwMode="auto">
          <a:xfrm>
            <a:off x="4987332" y="1017396"/>
            <a:ext cx="2466975" cy="1847851"/>
          </a:xfrm>
          <a:prstGeom prst="rect">
            <a:avLst/>
          </a:prstGeom>
          <a:noFill/>
        </p:spPr>
      </p:pic>
      <p:pic>
        <p:nvPicPr>
          <p:cNvPr id="6" name="Picture 5"/>
          <p:cNvPicPr>
            <a:picLocks noChangeAspect="1" noChangeArrowheads="1"/>
          </p:cNvPicPr>
          <p:nvPr/>
        </p:nvPicPr>
        <p:blipFill>
          <a:blip r:embed="rId5" cstate="print"/>
          <a:srcRect l="9000" t="52444" r="26000" b="6000"/>
          <a:stretch>
            <a:fillRect/>
          </a:stretch>
        </p:blipFill>
        <p:spPr bwMode="auto">
          <a:xfrm>
            <a:off x="1637881" y="3058486"/>
            <a:ext cx="5797899" cy="208501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87357"/>
          </a:xfrm>
        </p:spPr>
        <p:txBody>
          <a:bodyPr/>
          <a:lstStyle/>
          <a:p>
            <a:r>
              <a:rPr lang="en-US" sz="2200" b="1" dirty="0" smtClean="0">
                <a:latin typeface="Arial" pitchFamily="34" charset="0"/>
                <a:cs typeface="Arial" pitchFamily="34" charset="0"/>
              </a:rPr>
              <a:t>Ile-Des-</a:t>
            </a:r>
            <a:r>
              <a:rPr lang="en-US" sz="2200" b="1" dirty="0" err="1" smtClean="0">
                <a:latin typeface="Arial" pitchFamily="34" charset="0"/>
                <a:cs typeface="Arial" pitchFamily="34" charset="0"/>
              </a:rPr>
              <a:t>Chenes</a:t>
            </a:r>
            <a:r>
              <a:rPr lang="en-US" sz="2200" b="1" dirty="0" smtClean="0">
                <a:latin typeface="Arial" pitchFamily="34" charset="0"/>
                <a:cs typeface="Arial" pitchFamily="34" charset="0"/>
              </a:rPr>
              <a:t>, Manitoba: Community Centre Geothermal </a:t>
            </a:r>
            <a:endParaRPr lang="en-US" sz="2200" b="1" dirty="0">
              <a:latin typeface="Arial" pitchFamily="34" charset="0"/>
              <a:cs typeface="Arial" pitchFamily="34" charset="0"/>
            </a:endParaRPr>
          </a:p>
        </p:txBody>
      </p:sp>
      <p:pic>
        <p:nvPicPr>
          <p:cNvPr id="4" name="Content Placeholder 3" descr="Slide42.JPG"/>
          <p:cNvPicPr>
            <a:picLocks noChangeAspect="1"/>
          </p:cNvPicPr>
          <p:nvPr/>
        </p:nvPicPr>
        <p:blipFill>
          <a:blip r:embed="rId3" cstate="print"/>
          <a:srcRect l="55217" t="20203" r="7767" b="43870"/>
          <a:stretch>
            <a:fillRect/>
          </a:stretch>
        </p:blipFill>
        <p:spPr>
          <a:xfrm>
            <a:off x="622998" y="1405479"/>
            <a:ext cx="3979147" cy="2896539"/>
          </a:xfrm>
          <a:prstGeom prst="rect">
            <a:avLst/>
          </a:prstGeom>
          <a:noFill/>
          <a:ln>
            <a:noFill/>
          </a:ln>
        </p:spPr>
      </p:pic>
      <p:pic>
        <p:nvPicPr>
          <p:cNvPr id="5" name="Content Placeholder 3" descr="Slide42.JPG"/>
          <p:cNvPicPr>
            <a:picLocks noChangeAspect="1"/>
          </p:cNvPicPr>
          <p:nvPr/>
        </p:nvPicPr>
        <p:blipFill>
          <a:blip r:embed="rId3" cstate="print"/>
          <a:srcRect l="53554" t="56777" r="6881" b="2734"/>
          <a:stretch>
            <a:fillRect/>
          </a:stretch>
        </p:blipFill>
        <p:spPr>
          <a:xfrm>
            <a:off x="5054321" y="1597688"/>
            <a:ext cx="3587262" cy="27532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The Atmospheric Fund, Heat Pump Business Case </a:t>
            </a:r>
            <a:endParaRPr lang="en-US" sz="2200" b="1" dirty="0">
              <a:latin typeface="Arial" pitchFamily="34" charset="0"/>
              <a:cs typeface="Arial" pitchFamily="34" charset="0"/>
            </a:endParaRPr>
          </a:p>
        </p:txBody>
      </p:sp>
      <p:pic>
        <p:nvPicPr>
          <p:cNvPr id="4" name="Picture 2" descr="http://taf.ca/wp-content/uploads/2016/02/diagram-heat-pump.bmp"/>
          <p:cNvPicPr>
            <a:picLocks noChangeAspect="1" noChangeArrowheads="1"/>
          </p:cNvPicPr>
          <p:nvPr/>
        </p:nvPicPr>
        <p:blipFill>
          <a:blip r:embed="rId3" cstate="print"/>
          <a:srcRect/>
          <a:stretch>
            <a:fillRect/>
          </a:stretch>
        </p:blipFill>
        <p:spPr bwMode="auto">
          <a:xfrm>
            <a:off x="664881" y="952500"/>
            <a:ext cx="7813726" cy="4191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47164"/>
          </a:xfrm>
        </p:spPr>
        <p:txBody>
          <a:bodyPr/>
          <a:lstStyle/>
          <a:p>
            <a:r>
              <a:rPr lang="en-US" sz="2200" b="1" dirty="0" smtClean="0">
                <a:latin typeface="Arial" pitchFamily="34" charset="0"/>
                <a:cs typeface="Arial" pitchFamily="34" charset="0"/>
              </a:rPr>
              <a:t>City of Markham, Solar PV </a:t>
            </a:r>
            <a:endParaRPr lang="en-US" sz="2200" b="1" dirty="0">
              <a:latin typeface="Arial" pitchFamily="34" charset="0"/>
              <a:cs typeface="Arial" pitchFamily="34" charset="0"/>
            </a:endParaRPr>
          </a:p>
        </p:txBody>
      </p:sp>
      <p:pic>
        <p:nvPicPr>
          <p:cNvPr id="4" name="Picture 3" descr="Slide16.JPG"/>
          <p:cNvPicPr>
            <a:picLocks noChangeAspect="1"/>
          </p:cNvPicPr>
          <p:nvPr/>
        </p:nvPicPr>
        <p:blipFill>
          <a:blip r:embed="rId3" cstate="print"/>
          <a:srcRect l="54167" t="11111"/>
          <a:stretch>
            <a:fillRect/>
          </a:stretch>
        </p:blipFill>
        <p:spPr>
          <a:xfrm>
            <a:off x="1063473" y="703385"/>
            <a:ext cx="2914415" cy="4239148"/>
          </a:xfrm>
          <a:prstGeom prst="rect">
            <a:avLst/>
          </a:prstGeom>
        </p:spPr>
      </p:pic>
      <p:pic>
        <p:nvPicPr>
          <p:cNvPr id="5" name="Picture 4" descr="Slide17.JPG"/>
          <p:cNvPicPr>
            <a:picLocks noChangeAspect="1"/>
          </p:cNvPicPr>
          <p:nvPr/>
        </p:nvPicPr>
        <p:blipFill>
          <a:blip r:embed="rId4" cstate="print"/>
          <a:srcRect l="63693" t="20000" b="14444"/>
          <a:stretch>
            <a:fillRect/>
          </a:stretch>
        </p:blipFill>
        <p:spPr>
          <a:xfrm>
            <a:off x="5184949" y="773722"/>
            <a:ext cx="3066422" cy="41524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 y="205979"/>
            <a:ext cx="8811491" cy="493268"/>
          </a:xfrm>
        </p:spPr>
        <p:txBody>
          <a:bodyPr/>
          <a:lstStyle/>
          <a:p>
            <a:r>
              <a:rPr lang="en-US" sz="2200" b="1" dirty="0" smtClean="0">
                <a:latin typeface="Arial" pitchFamily="34" charset="0"/>
                <a:cs typeface="Arial" pitchFamily="34" charset="0"/>
              </a:rPr>
              <a:t>City of Hamilton Cogeneration at Woodward Wastewater Treatment Plant </a:t>
            </a:r>
            <a:endParaRPr lang="en-US" sz="2200" b="1" dirty="0">
              <a:latin typeface="Arial" pitchFamily="34" charset="0"/>
              <a:cs typeface="Arial"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487" y="964561"/>
            <a:ext cx="4343364" cy="3150238"/>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15925" y="922281"/>
            <a:ext cx="4261473" cy="3188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5047241" y="4436803"/>
            <a:ext cx="3356149" cy="307777"/>
          </a:xfrm>
          <a:prstGeom prst="rect">
            <a:avLst/>
          </a:prstGeom>
          <a:noFill/>
        </p:spPr>
        <p:txBody>
          <a:bodyPr wrap="square" rtlCol="0">
            <a:spAutoFit/>
          </a:bodyPr>
          <a:lstStyle/>
          <a:p>
            <a:pPr algn="ctr"/>
            <a:r>
              <a:rPr lang="en-US" b="1" dirty="0" err="1" smtClean="0">
                <a:latin typeface="Arial" pitchFamily="34" charset="0"/>
                <a:cs typeface="Arial" pitchFamily="34" charset="0"/>
              </a:rPr>
              <a:t>BioGas</a:t>
            </a:r>
            <a:r>
              <a:rPr lang="en-US" b="1" dirty="0" smtClean="0">
                <a:latin typeface="Arial" pitchFamily="34" charset="0"/>
                <a:cs typeface="Arial" pitchFamily="34" charset="0"/>
              </a:rPr>
              <a:t> Purification Unit </a:t>
            </a:r>
            <a:endParaRPr lang="en-US" b="1" dirty="0">
              <a:latin typeface="Arial" pitchFamily="34" charset="0"/>
              <a:cs typeface="Arial" pitchFamily="34" charset="0"/>
            </a:endParaRPr>
          </a:p>
        </p:txBody>
      </p:sp>
      <p:sp>
        <p:nvSpPr>
          <p:cNvPr id="10" name="TextBox 9"/>
          <p:cNvSpPr txBox="1"/>
          <p:nvPr/>
        </p:nvSpPr>
        <p:spPr>
          <a:xfrm>
            <a:off x="540327" y="4333009"/>
            <a:ext cx="3761509" cy="523220"/>
          </a:xfrm>
          <a:prstGeom prst="rect">
            <a:avLst/>
          </a:prstGeom>
          <a:noFill/>
        </p:spPr>
        <p:txBody>
          <a:bodyPr wrap="square" rtlCol="0">
            <a:spAutoFit/>
          </a:bodyPr>
          <a:lstStyle/>
          <a:p>
            <a:pPr algn="ctr"/>
            <a:r>
              <a:rPr lang="en-US" b="1" dirty="0" smtClean="0">
                <a:latin typeface="Arial" pitchFamily="34" charset="0"/>
                <a:cs typeface="Arial" pitchFamily="34" charset="0"/>
              </a:rPr>
              <a:t>Woodward Wastewater Treatment Plant </a:t>
            </a:r>
          </a:p>
          <a:p>
            <a:pPr algn="ctr"/>
            <a:r>
              <a:rPr lang="en-US" b="1" dirty="0" err="1" smtClean="0">
                <a:latin typeface="Arial" pitchFamily="34" charset="0"/>
                <a:cs typeface="Arial" pitchFamily="34" charset="0"/>
              </a:rPr>
              <a:t>BioGas</a:t>
            </a:r>
            <a:r>
              <a:rPr lang="en-US" b="1" dirty="0" smtClean="0">
                <a:latin typeface="Arial" pitchFamily="34" charset="0"/>
                <a:cs typeface="Arial" pitchFamily="34" charset="0"/>
              </a:rPr>
              <a:t> Storage in Globe </a:t>
            </a:r>
            <a:endParaRPr lang="en-US" b="1" dirty="0">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376825"/>
          </a:xfrm>
        </p:spPr>
        <p:txBody>
          <a:bodyPr/>
          <a:lstStyle/>
          <a:p>
            <a:r>
              <a:rPr lang="en-US" sz="2200" b="1" dirty="0" smtClean="0">
                <a:latin typeface="Arial" pitchFamily="34" charset="0"/>
                <a:cs typeface="Arial" pitchFamily="34" charset="0"/>
              </a:rPr>
              <a:t>Region of Waterloo Solar PV </a:t>
            </a:r>
            <a:endParaRPr lang="en-US" sz="2200" b="1" dirty="0">
              <a:latin typeface="Arial" pitchFamily="34" charset="0"/>
              <a:cs typeface="Arial" pitchFamily="34" charset="0"/>
            </a:endParaRPr>
          </a:p>
        </p:txBody>
      </p:sp>
      <p:pic>
        <p:nvPicPr>
          <p:cNvPr id="4" name="Content Placeholder 3" descr="Slide18.JPG"/>
          <p:cNvPicPr>
            <a:picLocks noChangeAspect="1"/>
          </p:cNvPicPr>
          <p:nvPr/>
        </p:nvPicPr>
        <p:blipFill>
          <a:blip r:embed="rId3" cstate="print"/>
          <a:srcRect l="61042" t="20837" r="4235" b="40134"/>
          <a:stretch>
            <a:fillRect/>
          </a:stretch>
        </p:blipFill>
        <p:spPr>
          <a:xfrm>
            <a:off x="532562" y="1105319"/>
            <a:ext cx="3818374" cy="3218903"/>
          </a:xfrm>
          <a:prstGeom prst="rect">
            <a:avLst/>
          </a:prstGeom>
          <a:noFill/>
          <a:ln>
            <a:noFill/>
          </a:ln>
        </p:spPr>
      </p:pic>
      <p:pic>
        <p:nvPicPr>
          <p:cNvPr id="5" name="Content Placeholder 3" descr="Slide18.JPG"/>
          <p:cNvPicPr>
            <a:picLocks noChangeAspect="1"/>
          </p:cNvPicPr>
          <p:nvPr/>
        </p:nvPicPr>
        <p:blipFill>
          <a:blip r:embed="rId3" cstate="print"/>
          <a:srcRect l="61872" t="59076" r="3287" b="4898"/>
          <a:stretch>
            <a:fillRect/>
          </a:stretch>
        </p:blipFill>
        <p:spPr>
          <a:xfrm>
            <a:off x="4652387" y="1155561"/>
            <a:ext cx="4099727" cy="31793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Toronto Solar City </a:t>
            </a:r>
            <a:r>
              <a:rPr lang="en-US" dirty="0" smtClean="0"/>
              <a:t/>
            </a:r>
            <a:br>
              <a:rPr lang="en-US" dirty="0" smtClean="0"/>
            </a:b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240312" y="1055915"/>
            <a:ext cx="2685433" cy="3578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entral Maintenance Garage SolarWall"/>
          <p:cNvPicPr>
            <a:picLocks noChangeAspect="1" noChangeArrowheads="1"/>
          </p:cNvPicPr>
          <p:nvPr/>
        </p:nvPicPr>
        <p:blipFill>
          <a:blip r:embed="rId5" cstate="print"/>
          <a:stretch>
            <a:fillRect/>
          </a:stretch>
        </p:blipFill>
        <p:spPr bwMode="auto">
          <a:xfrm>
            <a:off x="6022311" y="482321"/>
            <a:ext cx="2930770" cy="2198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2" descr="RP small_0189"/>
          <p:cNvPicPr>
            <a:picLocks noChangeAspect="1" noChangeArrowheads="1"/>
          </p:cNvPicPr>
          <p:nvPr/>
        </p:nvPicPr>
        <p:blipFill>
          <a:blip r:embed="rId6" cstate="print"/>
          <a:srcRect l="7940" b="10345"/>
          <a:stretch>
            <a:fillRect/>
          </a:stretch>
        </p:blipFill>
        <p:spPr bwMode="auto">
          <a:xfrm>
            <a:off x="6149591" y="2970879"/>
            <a:ext cx="2574051" cy="1673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7" name="Object 2"/>
          <p:cNvGraphicFramePr>
            <a:graphicFrameLocks noChangeAspect="1"/>
          </p:cNvGraphicFramePr>
          <p:nvPr/>
        </p:nvGraphicFramePr>
        <p:xfrm>
          <a:off x="3344745" y="1173982"/>
          <a:ext cx="2296566" cy="2971800"/>
        </p:xfrm>
        <a:graphic>
          <a:graphicData uri="http://schemas.openxmlformats.org/presentationml/2006/ole">
            <p:oleObj spid="_x0000_s3074" name="Acrobat Document" r:id="rId7" imgW="4406400" imgH="5702400" progId="AcroExch.Document.7">
              <p:link updateAutomatic="1"/>
            </p:oleObj>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7406"/>
          </a:xfrm>
        </p:spPr>
        <p:txBody>
          <a:bodyPr/>
          <a:lstStyle/>
          <a:p>
            <a:r>
              <a:rPr lang="en-US" sz="2200" b="1" dirty="0" smtClean="0">
                <a:latin typeface="Arial" pitchFamily="34" charset="0"/>
                <a:cs typeface="Arial" pitchFamily="34" charset="0"/>
              </a:rPr>
              <a:t>Halifax Solar City </a:t>
            </a:r>
            <a:endParaRPr lang="en-US" sz="2200" b="1" dirty="0">
              <a:latin typeface="Arial" pitchFamily="34" charset="0"/>
              <a:cs typeface="Arial" pitchFamily="34" charset="0"/>
            </a:endParaRPr>
          </a:p>
        </p:txBody>
      </p:sp>
      <p:pic>
        <p:nvPicPr>
          <p:cNvPr id="4" name="Content Placeholder 3" descr="Slide27.JPG"/>
          <p:cNvPicPr>
            <a:picLocks noChangeAspect="1"/>
          </p:cNvPicPr>
          <p:nvPr/>
        </p:nvPicPr>
        <p:blipFill>
          <a:blip r:embed="rId3" cstate="print"/>
          <a:srcRect l="10249" t="24302" r="44657" b="40169"/>
          <a:stretch>
            <a:fillRect/>
          </a:stretch>
        </p:blipFill>
        <p:spPr>
          <a:xfrm>
            <a:off x="386862" y="830664"/>
            <a:ext cx="3352800" cy="1981200"/>
          </a:xfrm>
          <a:prstGeom prst="rect">
            <a:avLst/>
          </a:prstGeom>
          <a:noFill/>
          <a:ln>
            <a:noFill/>
          </a:ln>
        </p:spPr>
      </p:pic>
      <p:pic>
        <p:nvPicPr>
          <p:cNvPr id="5" name="Picture 4" descr="Slide27.JPG"/>
          <p:cNvPicPr>
            <a:picLocks noChangeAspect="1"/>
          </p:cNvPicPr>
          <p:nvPr/>
        </p:nvPicPr>
        <p:blipFill>
          <a:blip r:embed="rId3" cstate="print"/>
          <a:srcRect l="59167" t="16667" r="6667" b="52222"/>
          <a:stretch>
            <a:fillRect/>
          </a:stretch>
        </p:blipFill>
        <p:spPr>
          <a:xfrm>
            <a:off x="4928717" y="780422"/>
            <a:ext cx="3124200" cy="2133600"/>
          </a:xfrm>
          <a:prstGeom prst="rect">
            <a:avLst/>
          </a:prstGeom>
        </p:spPr>
      </p:pic>
      <p:pic>
        <p:nvPicPr>
          <p:cNvPr id="6" name="Picture 5" descr="Slide27.JPG"/>
          <p:cNvPicPr>
            <a:picLocks noChangeAspect="1"/>
          </p:cNvPicPr>
          <p:nvPr/>
        </p:nvPicPr>
        <p:blipFill>
          <a:blip r:embed="rId3" cstate="print"/>
          <a:srcRect l="52500" t="62222" r="6667" b="3333"/>
          <a:stretch>
            <a:fillRect/>
          </a:stretch>
        </p:blipFill>
        <p:spPr>
          <a:xfrm>
            <a:off x="2942925" y="2984359"/>
            <a:ext cx="3208341" cy="20297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Project Sunroof by Google </a:t>
            </a:r>
            <a:endParaRPr lang="en-US" sz="2200" b="1" dirty="0">
              <a:latin typeface="Arial" pitchFamily="34" charset="0"/>
              <a:cs typeface="Arial" pitchFamily="34" charset="0"/>
            </a:endParaRPr>
          </a:p>
        </p:txBody>
      </p:sp>
      <p:pic>
        <p:nvPicPr>
          <p:cNvPr id="1026" name="Picture 2"/>
          <p:cNvPicPr>
            <a:picLocks noChangeAspect="1" noChangeArrowheads="1"/>
          </p:cNvPicPr>
          <p:nvPr/>
        </p:nvPicPr>
        <p:blipFill>
          <a:blip r:embed="rId3"/>
          <a:srcRect t="14742" b="19731"/>
          <a:stretch>
            <a:fillRect/>
          </a:stretch>
        </p:blipFill>
        <p:spPr bwMode="auto">
          <a:xfrm>
            <a:off x="331177" y="874208"/>
            <a:ext cx="8642001" cy="318532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Project Sunroof (continued..) </a:t>
            </a:r>
            <a:endParaRPr lang="en-US" sz="2200" b="1" dirty="0">
              <a:latin typeface="Arial" pitchFamily="34" charset="0"/>
              <a:cs typeface="Arial" pitchFamily="34" charset="0"/>
            </a:endParaRPr>
          </a:p>
        </p:txBody>
      </p:sp>
      <p:pic>
        <p:nvPicPr>
          <p:cNvPr id="2050" name="Picture 2"/>
          <p:cNvPicPr>
            <a:picLocks noChangeAspect="1" noChangeArrowheads="1"/>
          </p:cNvPicPr>
          <p:nvPr/>
        </p:nvPicPr>
        <p:blipFill>
          <a:blip r:embed="rId2"/>
          <a:srcRect l="20727" t="19636" r="25273" b="13576"/>
          <a:stretch>
            <a:fillRect/>
          </a:stretch>
        </p:blipFill>
        <p:spPr bwMode="auto">
          <a:xfrm>
            <a:off x="0" y="1028699"/>
            <a:ext cx="4734635" cy="3293919"/>
          </a:xfrm>
          <a:prstGeom prst="rect">
            <a:avLst/>
          </a:prstGeom>
          <a:noFill/>
          <a:ln w="9525">
            <a:noFill/>
            <a:miter lim="800000"/>
            <a:headEnd/>
            <a:tailEnd/>
          </a:ln>
        </p:spPr>
      </p:pic>
      <p:pic>
        <p:nvPicPr>
          <p:cNvPr id="2051" name="Picture 3"/>
          <p:cNvPicPr>
            <a:picLocks noChangeAspect="1" noChangeArrowheads="1"/>
          </p:cNvPicPr>
          <p:nvPr/>
        </p:nvPicPr>
        <p:blipFill>
          <a:blip r:embed="rId3"/>
          <a:srcRect l="23250" t="36848" r="22614" b="10788"/>
          <a:stretch>
            <a:fillRect/>
          </a:stretch>
        </p:blipFill>
        <p:spPr bwMode="auto">
          <a:xfrm>
            <a:off x="4885122" y="1818408"/>
            <a:ext cx="4258878" cy="231717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City of Burlington, Solar Thermal and Heat Recovery </a:t>
            </a:r>
            <a:endParaRPr lang="en-US" sz="2200" b="1" dirty="0">
              <a:latin typeface="Arial" pitchFamily="34" charset="0"/>
              <a:cs typeface="Arial" pitchFamily="34" charset="0"/>
            </a:endParaRPr>
          </a:p>
        </p:txBody>
      </p:sp>
      <p:pic>
        <p:nvPicPr>
          <p:cNvPr id="4" name="Picture 2" descr="https://cleanairpartnership.files.wordpress.com/2014/07/presentation2.jpg"/>
          <p:cNvPicPr>
            <a:picLocks noChangeAspect="1" noChangeArrowheads="1"/>
          </p:cNvPicPr>
          <p:nvPr/>
        </p:nvPicPr>
        <p:blipFill>
          <a:blip r:embed="rId3" cstate="print"/>
          <a:srcRect/>
          <a:stretch>
            <a:fillRect/>
          </a:stretch>
        </p:blipFill>
        <p:spPr bwMode="auto">
          <a:xfrm>
            <a:off x="805227" y="854110"/>
            <a:ext cx="3226819" cy="2080846"/>
          </a:xfrm>
          <a:prstGeom prst="rect">
            <a:avLst/>
          </a:prstGeom>
          <a:noFill/>
        </p:spPr>
      </p:pic>
      <p:pic>
        <p:nvPicPr>
          <p:cNvPr id="5" name="Picture 4" descr="http://www.tourismburlington.com/wp-content/uploads/2012/09/Tansley-Woods-Swimming-Pool.jpg"/>
          <p:cNvPicPr>
            <a:picLocks noChangeAspect="1" noChangeArrowheads="1"/>
          </p:cNvPicPr>
          <p:nvPr/>
        </p:nvPicPr>
        <p:blipFill>
          <a:blip r:embed="rId4" cstate="print"/>
          <a:srcRect/>
          <a:stretch>
            <a:fillRect/>
          </a:stretch>
        </p:blipFill>
        <p:spPr bwMode="auto">
          <a:xfrm>
            <a:off x="4919073" y="999697"/>
            <a:ext cx="2634554" cy="1756918"/>
          </a:xfrm>
          <a:prstGeom prst="rect">
            <a:avLst/>
          </a:prstGeom>
          <a:noFill/>
          <a:ln>
            <a:noFill/>
          </a:ln>
        </p:spPr>
      </p:pic>
      <p:pic>
        <p:nvPicPr>
          <p:cNvPr id="6" name="Picture 8" descr="Tansley Woods Neighbourhood in Burlington, Ontario"/>
          <p:cNvPicPr>
            <a:picLocks noChangeAspect="1" noChangeArrowheads="1"/>
          </p:cNvPicPr>
          <p:nvPr/>
        </p:nvPicPr>
        <p:blipFill>
          <a:blip r:embed="rId5" cstate="print"/>
          <a:srcRect/>
          <a:stretch>
            <a:fillRect/>
          </a:stretch>
        </p:blipFill>
        <p:spPr bwMode="auto">
          <a:xfrm>
            <a:off x="1280237" y="3169789"/>
            <a:ext cx="6473742" cy="145329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27067"/>
          </a:xfrm>
        </p:spPr>
        <p:txBody>
          <a:bodyPr/>
          <a:lstStyle/>
          <a:p>
            <a:r>
              <a:rPr lang="en-US" sz="2200" b="1" dirty="0" smtClean="0">
                <a:latin typeface="Arial" pitchFamily="34" charset="0"/>
                <a:cs typeface="Arial" pitchFamily="34" charset="0"/>
              </a:rPr>
              <a:t>San Francisco Policy Requiring Solar Panels on New Buildings</a:t>
            </a:r>
            <a:endParaRPr lang="en-US" sz="2200" dirty="0">
              <a:latin typeface="Arial" pitchFamily="34" charset="0"/>
              <a:cs typeface="Arial" pitchFamily="34" charset="0"/>
            </a:endParaRPr>
          </a:p>
        </p:txBody>
      </p:sp>
      <p:pic>
        <p:nvPicPr>
          <p:cNvPr id="4" name="Picture 3" descr="San-Francisco-from-Marin-Highlands-889x627.jpg"/>
          <p:cNvPicPr>
            <a:picLocks noChangeAspect="1"/>
          </p:cNvPicPr>
          <p:nvPr/>
        </p:nvPicPr>
        <p:blipFill>
          <a:blip r:embed="rId3" cstate="print"/>
          <a:stretch>
            <a:fillRect/>
          </a:stretch>
        </p:blipFill>
        <p:spPr>
          <a:xfrm>
            <a:off x="2773343" y="795002"/>
            <a:ext cx="3588937" cy="2041981"/>
          </a:xfrm>
          <a:prstGeom prst="rect">
            <a:avLst/>
          </a:prstGeom>
        </p:spPr>
      </p:pic>
      <p:pic>
        <p:nvPicPr>
          <p:cNvPr id="5" name="Picture 4" descr="SolarPod-rooftop-solar-1580x399.jpg"/>
          <p:cNvPicPr>
            <a:picLocks noChangeAspect="1"/>
          </p:cNvPicPr>
          <p:nvPr/>
        </p:nvPicPr>
        <p:blipFill>
          <a:blip r:embed="rId4" cstate="print"/>
          <a:stretch>
            <a:fillRect/>
          </a:stretch>
        </p:blipFill>
        <p:spPr>
          <a:xfrm>
            <a:off x="562707" y="2890101"/>
            <a:ext cx="8008537" cy="202240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7406"/>
          </a:xfrm>
        </p:spPr>
        <p:txBody>
          <a:bodyPr/>
          <a:lstStyle/>
          <a:p>
            <a:r>
              <a:rPr lang="en-US" sz="2200" b="1" dirty="0" smtClean="0">
                <a:latin typeface="Arial" pitchFamily="34" charset="0"/>
                <a:cs typeface="Arial" pitchFamily="34" charset="0"/>
              </a:rPr>
              <a:t>One Week Later… Santa Monica Follows </a:t>
            </a:r>
            <a:endParaRPr lang="en-US" sz="2200" b="1" dirty="0">
              <a:latin typeface="Arial" pitchFamily="34" charset="0"/>
              <a:cs typeface="Arial" pitchFamily="34" charset="0"/>
            </a:endParaRPr>
          </a:p>
        </p:txBody>
      </p:sp>
      <p:pic>
        <p:nvPicPr>
          <p:cNvPr id="4" name="Content Placeholder 3" descr="Santa-Monica_solar_1.jpg"/>
          <p:cNvPicPr>
            <a:picLocks noChangeAspect="1"/>
          </p:cNvPicPr>
          <p:nvPr/>
        </p:nvPicPr>
        <p:blipFill>
          <a:blip r:embed="rId3" cstate="print"/>
          <a:stretch>
            <a:fillRect/>
          </a:stretch>
        </p:blipFill>
        <p:spPr>
          <a:xfrm>
            <a:off x="2207834" y="914400"/>
            <a:ext cx="4738380" cy="35537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err="1" smtClean="0">
                <a:latin typeface="Arial" pitchFamily="34" charset="0"/>
                <a:cs typeface="Arial" pitchFamily="34" charset="0"/>
              </a:rPr>
              <a:t>Lethbridge</a:t>
            </a:r>
            <a:r>
              <a:rPr lang="en-US" sz="2200" b="1" dirty="0" smtClean="0">
                <a:latin typeface="Arial" pitchFamily="34" charset="0"/>
                <a:cs typeface="Arial" pitchFamily="34" charset="0"/>
              </a:rPr>
              <a:t> Bio Gas Plant, Alberta </a:t>
            </a:r>
            <a:endParaRPr lang="en-US" sz="2200" b="1" dirty="0">
              <a:latin typeface="Arial" pitchFamily="34" charset="0"/>
              <a:cs typeface="Arial" pitchFamily="34" charset="0"/>
            </a:endParaRPr>
          </a:p>
        </p:txBody>
      </p:sp>
      <p:pic>
        <p:nvPicPr>
          <p:cNvPr id="4" name="Picture 16" descr="http://www.lethbridgebiogas.ca/wp-content/uploads/2014/02/banner1.jpg"/>
          <p:cNvPicPr>
            <a:picLocks noChangeAspect="1" noChangeArrowheads="1"/>
          </p:cNvPicPr>
          <p:nvPr/>
        </p:nvPicPr>
        <p:blipFill>
          <a:blip r:embed="rId3" cstate="print"/>
          <a:srcRect/>
          <a:stretch>
            <a:fillRect/>
          </a:stretch>
        </p:blipFill>
        <p:spPr bwMode="auto">
          <a:xfrm>
            <a:off x="321546" y="729992"/>
            <a:ext cx="4368912" cy="1789130"/>
          </a:xfrm>
          <a:prstGeom prst="rect">
            <a:avLst/>
          </a:prstGeom>
          <a:noFill/>
          <a:ln>
            <a:noFill/>
          </a:ln>
        </p:spPr>
      </p:pic>
      <p:pic>
        <p:nvPicPr>
          <p:cNvPr id="5" name="Picture 8" descr="http://www.energy.alberta.ca/BioEnergy/graphics/LethbridgeBiogas.jpg"/>
          <p:cNvPicPr>
            <a:picLocks noChangeAspect="1" noChangeArrowheads="1"/>
          </p:cNvPicPr>
          <p:nvPr/>
        </p:nvPicPr>
        <p:blipFill>
          <a:blip r:embed="rId4" cstate="print"/>
          <a:srcRect/>
          <a:stretch>
            <a:fillRect/>
          </a:stretch>
        </p:blipFill>
        <p:spPr bwMode="auto">
          <a:xfrm>
            <a:off x="5250812" y="610669"/>
            <a:ext cx="3386664" cy="1905000"/>
          </a:xfrm>
          <a:prstGeom prst="rect">
            <a:avLst/>
          </a:prstGeom>
          <a:noFill/>
        </p:spPr>
      </p:pic>
      <p:pic>
        <p:nvPicPr>
          <p:cNvPr id="6" name="Picture 10" descr="http://www.alternativesjournal.ca/sites/default/files/article/biogas.png"/>
          <p:cNvPicPr>
            <a:picLocks noChangeAspect="1" noChangeArrowheads="1"/>
          </p:cNvPicPr>
          <p:nvPr/>
        </p:nvPicPr>
        <p:blipFill>
          <a:blip r:embed="rId5" cstate="print"/>
          <a:srcRect/>
          <a:stretch>
            <a:fillRect/>
          </a:stretch>
        </p:blipFill>
        <p:spPr bwMode="auto">
          <a:xfrm>
            <a:off x="2893926" y="2541691"/>
            <a:ext cx="4601308" cy="248122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57696"/>
          </a:xfrm>
        </p:spPr>
        <p:txBody>
          <a:bodyPr/>
          <a:lstStyle/>
          <a:p>
            <a:r>
              <a:rPr lang="en-US" sz="2200" b="1" dirty="0" smtClean="0">
                <a:latin typeface="Arial" pitchFamily="34" charset="0"/>
                <a:cs typeface="Arial" pitchFamily="34" charset="0"/>
              </a:rPr>
              <a:t>The UK’s First </a:t>
            </a:r>
            <a:r>
              <a:rPr lang="en-US" sz="2200" b="1" dirty="0" err="1" smtClean="0">
                <a:latin typeface="Arial" pitchFamily="34" charset="0"/>
                <a:cs typeface="Arial" pitchFamily="34" charset="0"/>
              </a:rPr>
              <a:t>Poo</a:t>
            </a:r>
            <a:r>
              <a:rPr lang="en-US" sz="2200" b="1" dirty="0" smtClean="0">
                <a:latin typeface="Arial" pitchFamily="34" charset="0"/>
                <a:cs typeface="Arial" pitchFamily="34" charset="0"/>
              </a:rPr>
              <a:t>-Powered Bus</a:t>
            </a:r>
            <a:endParaRPr lang="en-US" sz="2200" dirty="0">
              <a:latin typeface="Arial" pitchFamily="34" charset="0"/>
              <a:cs typeface="Arial" pitchFamily="34" charset="0"/>
            </a:endParaRPr>
          </a:p>
        </p:txBody>
      </p:sp>
      <p:pic>
        <p:nvPicPr>
          <p:cNvPr id="4" name="Content Placeholder 3" descr="Bio-Bus-1 poo power.jpg"/>
          <p:cNvPicPr>
            <a:picLocks noChangeAspect="1"/>
          </p:cNvPicPr>
          <p:nvPr/>
        </p:nvPicPr>
        <p:blipFill>
          <a:blip r:embed="rId3" cstate="print"/>
          <a:stretch>
            <a:fillRect/>
          </a:stretch>
        </p:blipFill>
        <p:spPr>
          <a:xfrm>
            <a:off x="1597688" y="1024758"/>
            <a:ext cx="5862376" cy="38798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Hamilton District Energy </a:t>
            </a:r>
            <a:endParaRPr lang="en-US" sz="2200" b="1" dirty="0">
              <a:latin typeface="Arial" pitchFamily="34" charset="0"/>
              <a:cs typeface="Arial" pitchFamily="34" charset="0"/>
            </a:endParaRPr>
          </a:p>
        </p:txBody>
      </p:sp>
      <p:pic>
        <p:nvPicPr>
          <p:cNvPr id="4" name="Content Placeholder 3" descr="Slide9.JPG"/>
          <p:cNvPicPr>
            <a:picLocks noChangeAspect="1"/>
          </p:cNvPicPr>
          <p:nvPr/>
        </p:nvPicPr>
        <p:blipFill>
          <a:blip r:embed="rId3" cstate="print"/>
          <a:srcRect l="-1771" t="22816" r="31426" b="8736"/>
          <a:stretch>
            <a:fillRect/>
          </a:stretch>
        </p:blipFill>
        <p:spPr>
          <a:xfrm>
            <a:off x="0" y="726426"/>
            <a:ext cx="5643668" cy="4118568"/>
          </a:xfrm>
          <a:prstGeom prst="rect">
            <a:avLst/>
          </a:prstGeom>
          <a:noFill/>
          <a:ln>
            <a:noFill/>
          </a:ln>
        </p:spPr>
      </p:pic>
      <p:pic>
        <p:nvPicPr>
          <p:cNvPr id="5" name="Picture 4" descr="http://www.eng.mcmaster.ca/news/news2008/images/canmet.jpg"/>
          <p:cNvPicPr>
            <a:picLocks noChangeAspect="1" noChangeArrowheads="1"/>
          </p:cNvPicPr>
          <p:nvPr/>
        </p:nvPicPr>
        <p:blipFill>
          <a:blip r:embed="rId4" cstate="print"/>
          <a:srcRect/>
          <a:stretch>
            <a:fillRect/>
          </a:stretch>
        </p:blipFill>
        <p:spPr bwMode="auto">
          <a:xfrm>
            <a:off x="5584356" y="1828798"/>
            <a:ext cx="3354694" cy="1860331"/>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Growth Management Policies and Plans </a:t>
            </a:r>
            <a:endParaRPr lang="en-US" sz="2200" b="1" dirty="0">
              <a:latin typeface="Arial" pitchFamily="34" charset="0"/>
              <a:cs typeface="Arial" pitchFamily="34" charset="0"/>
            </a:endParaRPr>
          </a:p>
        </p:txBody>
      </p:sp>
      <p:pic>
        <p:nvPicPr>
          <p:cNvPr id="5122" name="Picture 2"/>
          <p:cNvPicPr>
            <a:picLocks noChangeAspect="1" noChangeArrowheads="1"/>
          </p:cNvPicPr>
          <p:nvPr/>
        </p:nvPicPr>
        <p:blipFill>
          <a:blip r:embed="rId3"/>
          <a:srcRect l="35526" t="38614" r="18957" b="40868"/>
          <a:stretch>
            <a:fillRect/>
          </a:stretch>
        </p:blipFill>
        <p:spPr bwMode="auto">
          <a:xfrm>
            <a:off x="639831" y="646386"/>
            <a:ext cx="7763189" cy="2443655"/>
          </a:xfrm>
          <a:prstGeom prst="rect">
            <a:avLst/>
          </a:prstGeom>
          <a:noFill/>
          <a:ln w="9525">
            <a:noFill/>
            <a:miter lim="800000"/>
            <a:headEnd/>
            <a:tailEnd/>
          </a:ln>
        </p:spPr>
      </p:pic>
      <p:sp>
        <p:nvSpPr>
          <p:cNvPr id="5" name="TextBox 4"/>
          <p:cNvSpPr txBox="1"/>
          <p:nvPr/>
        </p:nvSpPr>
        <p:spPr>
          <a:xfrm>
            <a:off x="5864772" y="3168869"/>
            <a:ext cx="2443655" cy="307777"/>
          </a:xfrm>
          <a:prstGeom prst="rect">
            <a:avLst/>
          </a:prstGeom>
          <a:noFill/>
        </p:spPr>
        <p:txBody>
          <a:bodyPr wrap="square" rtlCol="0">
            <a:spAutoFit/>
          </a:bodyPr>
          <a:lstStyle/>
          <a:p>
            <a:endParaRPr lang="en-US" dirty="0"/>
          </a:p>
        </p:txBody>
      </p:sp>
      <p:pic>
        <p:nvPicPr>
          <p:cNvPr id="6" name="Picture 5" descr="places-to-grow-concept.png"/>
          <p:cNvPicPr>
            <a:picLocks noChangeAspect="1"/>
          </p:cNvPicPr>
          <p:nvPr/>
        </p:nvPicPr>
        <p:blipFill>
          <a:blip r:embed="rId4"/>
          <a:stretch>
            <a:fillRect/>
          </a:stretch>
        </p:blipFill>
        <p:spPr>
          <a:xfrm>
            <a:off x="5849008" y="2746327"/>
            <a:ext cx="2380594" cy="2207989"/>
          </a:xfrm>
          <a:prstGeom prst="rect">
            <a:avLst/>
          </a:prstGeom>
        </p:spPr>
      </p:pic>
      <p:pic>
        <p:nvPicPr>
          <p:cNvPr id="7" name="Picture 6" descr="map04_ugcs_20070312.jpg"/>
          <p:cNvPicPr>
            <a:picLocks noChangeAspect="1"/>
          </p:cNvPicPr>
          <p:nvPr/>
        </p:nvPicPr>
        <p:blipFill>
          <a:blip r:embed="rId5"/>
          <a:stretch>
            <a:fillRect/>
          </a:stretch>
        </p:blipFill>
        <p:spPr>
          <a:xfrm>
            <a:off x="867104" y="3137337"/>
            <a:ext cx="4020206" cy="17854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Active Transportation Plans </a:t>
            </a:r>
            <a:endParaRPr lang="en-US" sz="2200" b="1" dirty="0">
              <a:latin typeface="Arial" pitchFamily="34" charset="0"/>
              <a:cs typeface="Arial" pitchFamily="34" charset="0"/>
            </a:endParaRPr>
          </a:p>
        </p:txBody>
      </p:sp>
      <p:pic>
        <p:nvPicPr>
          <p:cNvPr id="4098" name="Picture 2"/>
          <p:cNvPicPr>
            <a:picLocks noChangeAspect="1" noChangeArrowheads="1"/>
          </p:cNvPicPr>
          <p:nvPr/>
        </p:nvPicPr>
        <p:blipFill>
          <a:blip r:embed="rId3"/>
          <a:srcRect l="14688" t="30836" r="33782" b="51515"/>
          <a:stretch>
            <a:fillRect/>
          </a:stretch>
        </p:blipFill>
        <p:spPr bwMode="auto">
          <a:xfrm>
            <a:off x="536028" y="762836"/>
            <a:ext cx="7853234" cy="1512916"/>
          </a:xfrm>
          <a:prstGeom prst="rect">
            <a:avLst/>
          </a:prstGeom>
          <a:noFill/>
          <a:ln w="9525">
            <a:noFill/>
            <a:miter lim="800000"/>
            <a:headEnd/>
            <a:tailEnd/>
          </a:ln>
        </p:spPr>
      </p:pic>
      <p:pic>
        <p:nvPicPr>
          <p:cNvPr id="5" name="Picture 4" descr="dunsmuir-bike-lane-paul-krueger-feature.jpg"/>
          <p:cNvPicPr>
            <a:picLocks noChangeAspect="1"/>
          </p:cNvPicPr>
          <p:nvPr/>
        </p:nvPicPr>
        <p:blipFill>
          <a:blip r:embed="rId4"/>
          <a:stretch>
            <a:fillRect/>
          </a:stretch>
        </p:blipFill>
        <p:spPr>
          <a:xfrm>
            <a:off x="431908" y="2929103"/>
            <a:ext cx="2762250" cy="1524000"/>
          </a:xfrm>
          <a:prstGeom prst="rect">
            <a:avLst/>
          </a:prstGeom>
        </p:spPr>
      </p:pic>
      <p:pic>
        <p:nvPicPr>
          <p:cNvPr id="7" name="Picture 6" descr="other25-photocredGOTRANSIT.png"/>
          <p:cNvPicPr>
            <a:picLocks noChangeAspect="1"/>
          </p:cNvPicPr>
          <p:nvPr/>
        </p:nvPicPr>
        <p:blipFill>
          <a:blip r:embed="rId5"/>
          <a:stretch>
            <a:fillRect/>
          </a:stretch>
        </p:blipFill>
        <p:spPr>
          <a:xfrm>
            <a:off x="3462010" y="2662156"/>
            <a:ext cx="3143742" cy="2036624"/>
          </a:xfrm>
          <a:prstGeom prst="rect">
            <a:avLst/>
          </a:prstGeom>
        </p:spPr>
      </p:pic>
      <p:pic>
        <p:nvPicPr>
          <p:cNvPr id="8" name="Picture 7" descr="Share The Road.jpg"/>
          <p:cNvPicPr>
            <a:picLocks noChangeAspect="1"/>
          </p:cNvPicPr>
          <p:nvPr/>
        </p:nvPicPr>
        <p:blipFill>
          <a:blip r:embed="rId6"/>
          <a:stretch>
            <a:fillRect/>
          </a:stretch>
        </p:blipFill>
        <p:spPr>
          <a:xfrm>
            <a:off x="6888541" y="2475187"/>
            <a:ext cx="2113565" cy="230570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catcs.booklaunch.V3pp5.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3999" cy="51435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catcs.booklaunch.V3pp6.pd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catcs.booklaunch.V3pp11.pd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264072"/>
            <a:ext cx="9144000" cy="540757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0" y="0"/>
            <a:ext cx="9144000" cy="5143499"/>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tcatcs.booklaunch.V2.pp6.pd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0"/>
            <a:ext cx="9144000" cy="51435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tcatcs.booklaunch.V2.pp7.pd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 y="0"/>
            <a:ext cx="9144000" cy="514349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Where is Your Jurisdiction on its Community Energy Journey?  Where Will it Go Next? </a:t>
            </a:r>
            <a:endParaRPr lang="en-US" sz="2200" b="1" dirty="0">
              <a:latin typeface="Arial" pitchFamily="34" charset="0"/>
              <a:cs typeface="Arial" pitchFamily="34" charset="0"/>
            </a:endParaRPr>
          </a:p>
        </p:txBody>
      </p:sp>
      <p:graphicFrame>
        <p:nvGraphicFramePr>
          <p:cNvPr id="4" name="Table 3"/>
          <p:cNvGraphicFramePr>
            <a:graphicFrameLocks noGrp="1"/>
          </p:cNvGraphicFramePr>
          <p:nvPr/>
        </p:nvGraphicFramePr>
        <p:xfrm>
          <a:off x="2932386" y="1355834"/>
          <a:ext cx="5943601" cy="3499946"/>
        </p:xfrm>
        <a:graphic>
          <a:graphicData uri="http://schemas.openxmlformats.org/drawingml/2006/table">
            <a:tbl>
              <a:tblPr/>
              <a:tblGrid>
                <a:gridCol w="783626"/>
                <a:gridCol w="1629787"/>
                <a:gridCol w="1804109"/>
                <a:gridCol w="1726079"/>
              </a:tblGrid>
              <a:tr h="414093">
                <a:tc>
                  <a:txBody>
                    <a:bodyPr/>
                    <a:lstStyle/>
                    <a:p>
                      <a:pPr marL="0" marR="0" algn="l">
                        <a:lnSpc>
                          <a:spcPct val="115000"/>
                        </a:lnSpc>
                        <a:spcBef>
                          <a:spcPts val="0"/>
                        </a:spcBef>
                        <a:spcAft>
                          <a:spcPts val="0"/>
                        </a:spcAft>
                      </a:pPr>
                      <a:r>
                        <a:rPr lang="en-CA" sz="700" b="1" dirty="0">
                          <a:latin typeface="Calibri"/>
                          <a:ea typeface="Calibri"/>
                          <a:cs typeface="Times New Roman"/>
                        </a:rPr>
                        <a:t>Community Energy Planning Progress Grid</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b="1">
                          <a:latin typeface="Calibri"/>
                          <a:ea typeface="Calibri"/>
                          <a:cs typeface="Times New Roman"/>
                        </a:rPr>
                        <a:t>Level 1 (Building Awareness and Knowledge) </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b="1" dirty="0">
                          <a:latin typeface="Calibri"/>
                          <a:ea typeface="Calibri"/>
                          <a:cs typeface="Times New Roman"/>
                        </a:rPr>
                        <a:t>Level 2 (Building Capacity, Support and Engagement)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b="1">
                          <a:latin typeface="Calibri"/>
                          <a:ea typeface="Calibri"/>
                          <a:cs typeface="Times New Roman"/>
                        </a:rPr>
                        <a:t>Level 3 (Moving on to Planning, Implementation, Monitoring and Evaluation) </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0685">
                <a:tc>
                  <a:txBody>
                    <a:bodyPr/>
                    <a:lstStyle/>
                    <a:p>
                      <a:pPr marL="0" marR="0" algn="l">
                        <a:lnSpc>
                          <a:spcPct val="115000"/>
                        </a:lnSpc>
                        <a:spcBef>
                          <a:spcPts val="0"/>
                        </a:spcBef>
                        <a:spcAft>
                          <a:spcPts val="0"/>
                        </a:spcAft>
                      </a:pPr>
                      <a:r>
                        <a:rPr lang="en-CA" sz="700" b="1">
                          <a:latin typeface="Calibri"/>
                          <a:ea typeface="Calibri"/>
                          <a:cs typeface="Times New Roman"/>
                        </a:rPr>
                        <a:t>Beginner</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dirty="0">
                          <a:latin typeface="Calibri"/>
                          <a:ea typeface="Calibri"/>
                          <a:cs typeface="Times New Roman"/>
                        </a:rPr>
                        <a:t>Does not see municipalities playing a role in energy planning and implementation; see that as Province’s responsibility. Does not see what benefit community energy provides a municipality.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dirty="0">
                          <a:latin typeface="Calibri"/>
                          <a:ea typeface="Calibri"/>
                          <a:cs typeface="Times New Roman"/>
                        </a:rPr>
                        <a:t>Initial communications taking place across and within departments related to the role community energy planning can play in addressing municipal priorities and issues.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dirty="0">
                          <a:latin typeface="Calibri"/>
                          <a:ea typeface="Calibri"/>
                          <a:cs typeface="Times New Roman"/>
                        </a:rPr>
                        <a:t>Council mandate to develop Community Energy Plan. Internal buy in to benefits and engagement from council and various departments, communication and engagement of stakeholders and follow through and timeline to develop Community Energy Plan.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0685">
                <a:tc>
                  <a:txBody>
                    <a:bodyPr/>
                    <a:lstStyle/>
                    <a:p>
                      <a:pPr marL="0" marR="0" algn="l">
                        <a:lnSpc>
                          <a:spcPct val="115000"/>
                        </a:lnSpc>
                        <a:spcBef>
                          <a:spcPts val="0"/>
                        </a:spcBef>
                        <a:spcAft>
                          <a:spcPts val="0"/>
                        </a:spcAft>
                      </a:pPr>
                      <a:r>
                        <a:rPr lang="en-CA" sz="700" b="1">
                          <a:latin typeface="Calibri"/>
                          <a:ea typeface="Calibri"/>
                          <a:cs typeface="Times New Roman"/>
                        </a:rPr>
                        <a:t>Intermediate</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a:latin typeface="Calibri"/>
                          <a:ea typeface="Calibri"/>
                          <a:cs typeface="Times New Roman"/>
                        </a:rPr>
                        <a:t>Recognizes some of the local benefits to municipal engagement on community energy related to energy efficiency benefits. Aware of provincial regional electricity plans, little coordination with stakeholders and planning being acted upon.</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dirty="0">
                          <a:latin typeface="Calibri"/>
                          <a:ea typeface="Calibri"/>
                          <a:cs typeface="Times New Roman"/>
                        </a:rPr>
                        <a:t>Review of existing Plans and identification of community energy actions/issues already identified in those Plans. Identification of gaps that need to be addressed.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a:latin typeface="Calibri"/>
                          <a:ea typeface="Calibri"/>
                          <a:cs typeface="Times New Roman"/>
                        </a:rPr>
                        <a:t>Council approval of Community Energy Plan and staff and budget dedicated to implementation and progress report on implementation actions. Sharing of experiences and resources with other municipalities. </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4483">
                <a:tc>
                  <a:txBody>
                    <a:bodyPr/>
                    <a:lstStyle/>
                    <a:p>
                      <a:pPr marL="0" marR="0" algn="l">
                        <a:lnSpc>
                          <a:spcPct val="115000"/>
                        </a:lnSpc>
                        <a:spcBef>
                          <a:spcPts val="0"/>
                        </a:spcBef>
                        <a:spcAft>
                          <a:spcPts val="0"/>
                        </a:spcAft>
                      </a:pPr>
                      <a:r>
                        <a:rPr lang="en-CA" sz="700" b="1">
                          <a:latin typeface="Calibri"/>
                          <a:ea typeface="Calibri"/>
                          <a:cs typeface="Times New Roman"/>
                        </a:rPr>
                        <a:t>Advanced </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a:latin typeface="Calibri"/>
                          <a:ea typeface="Calibri"/>
                          <a:cs typeface="Times New Roman"/>
                        </a:rPr>
                        <a:t>Communications related to the benefits of community energy planning being communicated and discussed within municipality, largely isolated within one department or champion however. </a:t>
                      </a:r>
                      <a:endParaRPr lang="en-US" sz="7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dirty="0">
                          <a:latin typeface="Calibri"/>
                          <a:ea typeface="Calibri"/>
                          <a:cs typeface="Times New Roman"/>
                        </a:rPr>
                        <a:t>Internal preparation for strategy and support for the development of a community energy plan and the goals and purpose it would serve.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CA" sz="700" dirty="0">
                          <a:latin typeface="Calibri"/>
                          <a:ea typeface="Calibri"/>
                          <a:cs typeface="Times New Roman"/>
                        </a:rPr>
                        <a:t>Monitoring and evaluating results of community energy, integrating lessons learned into improving implementation of Community Energy Plan. Promoting the results and lessons learned of planning and implementation community energy opportunities to other municipalities and stakeholders. </a:t>
                      </a:r>
                      <a:endParaRPr lang="en-US" sz="7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5" descr="pathways.jpg"/>
          <p:cNvPicPr>
            <a:picLocks noChangeAspect="1"/>
          </p:cNvPicPr>
          <p:nvPr/>
        </p:nvPicPr>
        <p:blipFill>
          <a:blip r:embed="rId3"/>
          <a:stretch>
            <a:fillRect/>
          </a:stretch>
        </p:blipFill>
        <p:spPr>
          <a:xfrm>
            <a:off x="222686" y="1939158"/>
            <a:ext cx="2575694" cy="170722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
        <p:cNvGrpSpPr/>
        <p:nvPr/>
      </p:nvGrpSpPr>
      <p:grpSpPr>
        <a:xfrm>
          <a:off x="0" y="0"/>
          <a:ext cx="0" cy="0"/>
          <a:chOff x="0" y="0"/>
          <a:chExt cx="0" cy="0"/>
        </a:xfrm>
      </p:grpSpPr>
      <p:sp>
        <p:nvSpPr>
          <p:cNvPr id="16" name="Shape 16"/>
          <p:cNvSpPr txBox="1"/>
          <p:nvPr/>
        </p:nvSpPr>
        <p:spPr>
          <a:xfrm>
            <a:off x="0" y="3903460"/>
            <a:ext cx="9144000" cy="1477328"/>
          </a:xfrm>
          <a:prstGeom prst="rect">
            <a:avLst/>
          </a:prstGeom>
          <a:solidFill>
            <a:srgbClr val="D8D8D8"/>
          </a:soli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p:txBody>
      </p:sp>
      <p:sp>
        <p:nvSpPr>
          <p:cNvPr id="17" name="Shape 17"/>
          <p:cNvSpPr txBox="1">
            <a:spLocks noGrp="1"/>
          </p:cNvSpPr>
          <p:nvPr>
            <p:ph type="ctrTitle"/>
          </p:nvPr>
        </p:nvSpPr>
        <p:spPr>
          <a:xfrm>
            <a:off x="332095" y="317691"/>
            <a:ext cx="8507103" cy="1057729"/>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n-US" sz="3000" b="1" i="0" u="none" strike="noStrike" cap="none" baseline="0" dirty="0" smtClean="0">
                <a:solidFill>
                  <a:schemeClr val="dk1"/>
                </a:solidFill>
                <a:latin typeface="Arial" pitchFamily="34" charset="0"/>
                <a:ea typeface="Calibri"/>
                <a:cs typeface="Arial" pitchFamily="34" charset="0"/>
                <a:sym typeface="Calibri"/>
              </a:rPr>
              <a:t>Thank You</a:t>
            </a:r>
            <a:endParaRPr lang="en-US" sz="3000" b="1" i="0" u="none" strike="noStrike" cap="none" baseline="0" dirty="0">
              <a:solidFill>
                <a:schemeClr val="dk1"/>
              </a:solidFill>
              <a:latin typeface="Arial" pitchFamily="34" charset="0"/>
              <a:ea typeface="Calibri"/>
              <a:cs typeface="Arial" pitchFamily="34" charset="0"/>
              <a:sym typeface="Calibri"/>
            </a:endParaRPr>
          </a:p>
        </p:txBody>
      </p:sp>
      <p:pic>
        <p:nvPicPr>
          <p:cNvPr id="20" name="Shape 20"/>
          <p:cNvPicPr preferRelativeResize="0"/>
          <p:nvPr/>
        </p:nvPicPr>
        <p:blipFill rotWithShape="1">
          <a:blip r:embed="rId3">
            <a:alphaModFix/>
          </a:blip>
          <a:srcRect/>
          <a:stretch/>
        </p:blipFill>
        <p:spPr>
          <a:xfrm>
            <a:off x="350511" y="4287208"/>
            <a:ext cx="4339385" cy="916093"/>
          </a:xfrm>
          <a:prstGeom prst="rect">
            <a:avLst/>
          </a:prstGeom>
          <a:noFill/>
          <a:ln>
            <a:noFill/>
          </a:ln>
        </p:spPr>
      </p:pic>
      <p:pic>
        <p:nvPicPr>
          <p:cNvPr id="23" name="Shape 23"/>
          <p:cNvPicPr preferRelativeResize="0"/>
          <p:nvPr/>
        </p:nvPicPr>
        <p:blipFill rotWithShape="1">
          <a:blip r:embed="rId4">
            <a:alphaModFix/>
          </a:blip>
          <a:srcRect/>
          <a:stretch/>
        </p:blipFill>
        <p:spPr>
          <a:xfrm>
            <a:off x="4673903" y="1123949"/>
            <a:ext cx="4048931" cy="2670200"/>
          </a:xfrm>
          <a:prstGeom prst="rect">
            <a:avLst/>
          </a:prstGeom>
          <a:noFill/>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xmlns="" val="0"/>
              </a:ext>
            </a:extLst>
          </a:blip>
          <a:srcRect l="4516" t="3511" r="45484" b="2976"/>
          <a:stretch/>
        </p:blipFill>
        <p:spPr>
          <a:xfrm>
            <a:off x="753283" y="1123949"/>
            <a:ext cx="3633660" cy="2555283"/>
          </a:xfrm>
          <a:prstGeom prst="rect">
            <a:avLst/>
          </a:prstGeom>
        </p:spPr>
      </p:pic>
      <p:pic>
        <p:nvPicPr>
          <p:cNvPr id="11" name="Picture 10" descr="CAP_stacked_logo_cmyk_hires.jpg"/>
          <p:cNvPicPr>
            <a:picLocks noChangeAspect="1"/>
          </p:cNvPicPr>
          <p:nvPr/>
        </p:nvPicPr>
        <p:blipFill>
          <a:blip r:embed="rId6"/>
          <a:stretch>
            <a:fillRect/>
          </a:stretch>
        </p:blipFill>
        <p:spPr>
          <a:xfrm>
            <a:off x="5070113" y="4293195"/>
            <a:ext cx="3783442" cy="913369"/>
          </a:xfrm>
          <a:prstGeom prst="rect">
            <a:avLst/>
          </a:prstGeom>
        </p:spPr>
      </p:pic>
    </p:spTree>
    <p:extLst>
      <p:ext uri="{BB962C8B-B14F-4D97-AF65-F5344CB8AC3E}">
        <p14:creationId xmlns:p14="http://schemas.microsoft.com/office/powerpoint/2010/main" xmlns="" val="365488523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latin typeface="Arial" pitchFamily="34" charset="0"/>
                <a:cs typeface="Arial" pitchFamily="34" charset="0"/>
              </a:rPr>
              <a:t>City of Hamilton’s Corporate Energy Actions &amp; Energy Revolving Fund </a:t>
            </a:r>
            <a:endParaRPr lang="en-US" sz="2200" b="1" dirty="0">
              <a:latin typeface="Arial" pitchFamily="34" charset="0"/>
              <a:cs typeface="Arial" pitchFamily="34" charset="0"/>
            </a:endParaRPr>
          </a:p>
        </p:txBody>
      </p:sp>
      <p:graphicFrame>
        <p:nvGraphicFramePr>
          <p:cNvPr id="4" name="Chart 3"/>
          <p:cNvGraphicFramePr>
            <a:graphicFrameLocks noGrp="1"/>
          </p:cNvGraphicFramePr>
          <p:nvPr>
            <p:extLst>
              <p:ext uri="{D42A27DB-BD31-4B8C-83A1-F6EECF244321}">
                <p14:modId xmlns:p14="http://schemas.microsoft.com/office/powerpoint/2010/main" xmlns="" val="4146981409"/>
              </p:ext>
            </p:extLst>
          </p:nvPr>
        </p:nvGraphicFramePr>
        <p:xfrm>
          <a:off x="1019070" y="1409701"/>
          <a:ext cx="7467600" cy="37337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77309"/>
          </a:xfrm>
        </p:spPr>
        <p:txBody>
          <a:bodyPr/>
          <a:lstStyle/>
          <a:p>
            <a:r>
              <a:rPr lang="en-US" sz="2200" b="1" dirty="0" smtClean="0">
                <a:latin typeface="Arial" pitchFamily="34" charset="0"/>
                <a:cs typeface="Arial" pitchFamily="34" charset="0"/>
              </a:rPr>
              <a:t>City of North Vancouver District Energy System </a:t>
            </a:r>
            <a:endParaRPr lang="en-US" sz="2200" b="1" dirty="0">
              <a:latin typeface="Arial" pitchFamily="34" charset="0"/>
              <a:cs typeface="Arial" pitchFamily="34" charset="0"/>
            </a:endParaRPr>
          </a:p>
        </p:txBody>
      </p:sp>
      <p:pic>
        <p:nvPicPr>
          <p:cNvPr id="4" name="Picture 3" descr="n vancouver 2.jpg"/>
          <p:cNvPicPr>
            <a:picLocks noChangeAspect="1"/>
          </p:cNvPicPr>
          <p:nvPr/>
        </p:nvPicPr>
        <p:blipFill>
          <a:blip r:embed="rId3" cstate="print"/>
          <a:srcRect l="8333" t="24444" r="56667" b="14445"/>
          <a:stretch>
            <a:fillRect/>
          </a:stretch>
        </p:blipFill>
        <p:spPr>
          <a:xfrm>
            <a:off x="981021" y="810986"/>
            <a:ext cx="3118706" cy="4084020"/>
          </a:xfrm>
          <a:prstGeom prst="rect">
            <a:avLst/>
          </a:prstGeom>
        </p:spPr>
      </p:pic>
      <p:pic>
        <p:nvPicPr>
          <p:cNvPr id="5" name="Content Placeholder 8" descr="N vancouver.jpg"/>
          <p:cNvPicPr>
            <a:picLocks noChangeAspect="1"/>
          </p:cNvPicPr>
          <p:nvPr/>
        </p:nvPicPr>
        <p:blipFill>
          <a:blip r:embed="rId4" cstate="print"/>
          <a:srcRect l="50000" t="20203" r="19695" b="9085"/>
          <a:stretch>
            <a:fillRect/>
          </a:stretch>
        </p:blipFill>
        <p:spPr>
          <a:xfrm>
            <a:off x="5466072" y="728314"/>
            <a:ext cx="2431093" cy="42544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27551"/>
          </a:xfrm>
        </p:spPr>
        <p:txBody>
          <a:bodyPr/>
          <a:lstStyle/>
          <a:p>
            <a:r>
              <a:rPr lang="en-US" sz="2200" b="1" dirty="0" smtClean="0">
                <a:latin typeface="Arial" pitchFamily="34" charset="0"/>
                <a:cs typeface="Arial" pitchFamily="34" charset="0"/>
              </a:rPr>
              <a:t>Calgary District Energy, ENMAX</a:t>
            </a:r>
            <a:endParaRPr lang="en-US" sz="2200" b="1" dirty="0">
              <a:latin typeface="Arial" pitchFamily="34" charset="0"/>
              <a:cs typeface="Arial" pitchFamily="34" charset="0"/>
            </a:endParaRPr>
          </a:p>
        </p:txBody>
      </p:sp>
      <p:pic>
        <p:nvPicPr>
          <p:cNvPr id="4" name="Content Placeholder 3" descr="Slide11.JPG"/>
          <p:cNvPicPr>
            <a:picLocks noChangeAspect="1"/>
          </p:cNvPicPr>
          <p:nvPr/>
        </p:nvPicPr>
        <p:blipFill>
          <a:blip r:embed="rId3" cstate="print"/>
          <a:srcRect l="45276" t="18623" r="4154" b="39989"/>
          <a:stretch>
            <a:fillRect/>
          </a:stretch>
        </p:blipFill>
        <p:spPr>
          <a:xfrm>
            <a:off x="488730" y="655539"/>
            <a:ext cx="3478121" cy="2134957"/>
          </a:xfrm>
          <a:prstGeom prst="rect">
            <a:avLst/>
          </a:prstGeom>
          <a:noFill/>
          <a:ln>
            <a:noFill/>
          </a:ln>
        </p:spPr>
      </p:pic>
      <p:pic>
        <p:nvPicPr>
          <p:cNvPr id="5" name="Picture 4" descr="Slide12.JPG"/>
          <p:cNvPicPr>
            <a:picLocks noChangeAspect="1"/>
          </p:cNvPicPr>
          <p:nvPr/>
        </p:nvPicPr>
        <p:blipFill>
          <a:blip r:embed="rId4" cstate="print"/>
          <a:srcRect l="15833" t="30000" r="16667" b="12222"/>
          <a:stretch>
            <a:fillRect/>
          </a:stretch>
        </p:blipFill>
        <p:spPr>
          <a:xfrm>
            <a:off x="793645" y="2881103"/>
            <a:ext cx="2886808" cy="1853259"/>
          </a:xfrm>
          <a:prstGeom prst="rect">
            <a:avLst/>
          </a:prstGeom>
        </p:spPr>
      </p:pic>
      <p:pic>
        <p:nvPicPr>
          <p:cNvPr id="7" name="Picture 6" descr="Slide13.JPG"/>
          <p:cNvPicPr>
            <a:picLocks noChangeAspect="1"/>
          </p:cNvPicPr>
          <p:nvPr/>
        </p:nvPicPr>
        <p:blipFill>
          <a:blip r:embed="rId5" cstate="print"/>
          <a:srcRect l="15000" t="18889" r="60000" b="63333"/>
          <a:stretch>
            <a:fillRect/>
          </a:stretch>
        </p:blipFill>
        <p:spPr>
          <a:xfrm>
            <a:off x="5123793" y="392824"/>
            <a:ext cx="3768969" cy="2010117"/>
          </a:xfrm>
          <a:prstGeom prst="rect">
            <a:avLst/>
          </a:prstGeom>
        </p:spPr>
      </p:pic>
      <p:pic>
        <p:nvPicPr>
          <p:cNvPr id="8" name="Picture 7" descr="Calgary City Hall enmax.jpg"/>
          <p:cNvPicPr>
            <a:picLocks noChangeAspect="1"/>
          </p:cNvPicPr>
          <p:nvPr/>
        </p:nvPicPr>
        <p:blipFill>
          <a:blip r:embed="rId6"/>
          <a:stretch>
            <a:fillRect/>
          </a:stretch>
        </p:blipFill>
        <p:spPr>
          <a:xfrm>
            <a:off x="5914861" y="2543011"/>
            <a:ext cx="2390775" cy="23907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7599"/>
          </a:xfrm>
        </p:spPr>
        <p:txBody>
          <a:bodyPr/>
          <a:lstStyle/>
          <a:p>
            <a:r>
              <a:rPr lang="en-US" sz="2200" b="1" dirty="0" smtClean="0">
                <a:latin typeface="Arial" pitchFamily="34" charset="0"/>
                <a:cs typeface="Arial" pitchFamily="34" charset="0"/>
              </a:rPr>
              <a:t>City of Markham District Energy System </a:t>
            </a:r>
            <a:endParaRPr lang="en-US" sz="2200" b="1" dirty="0">
              <a:latin typeface="Arial" pitchFamily="34" charset="0"/>
              <a:cs typeface="Arial" pitchFamily="34" charset="0"/>
            </a:endParaRPr>
          </a:p>
        </p:txBody>
      </p:sp>
      <p:pic>
        <p:nvPicPr>
          <p:cNvPr id="4" name="Content Placeholder 3" descr="Slide15.JPG"/>
          <p:cNvPicPr>
            <a:picLocks noChangeAspect="1"/>
          </p:cNvPicPr>
          <p:nvPr/>
        </p:nvPicPr>
        <p:blipFill>
          <a:blip r:embed="rId3" cstate="print"/>
          <a:stretch>
            <a:fillRect/>
          </a:stretch>
        </p:blipFill>
        <p:spPr>
          <a:xfrm>
            <a:off x="505767" y="636539"/>
            <a:ext cx="8155912" cy="43642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497406"/>
          </a:xfrm>
        </p:spPr>
        <p:txBody>
          <a:bodyPr/>
          <a:lstStyle/>
          <a:p>
            <a:r>
              <a:rPr lang="en-US" sz="2200" b="1" dirty="0" smtClean="0">
                <a:latin typeface="Arial" pitchFamily="34" charset="0"/>
                <a:cs typeface="Arial" pitchFamily="34" charset="0"/>
              </a:rPr>
              <a:t>City of Guelph District Energy </a:t>
            </a:r>
            <a:endParaRPr lang="en-US" sz="2200" b="1" dirty="0">
              <a:latin typeface="Arial" pitchFamily="34" charset="0"/>
              <a:cs typeface="Arial" pitchFamily="34" charset="0"/>
            </a:endParaRPr>
          </a:p>
        </p:txBody>
      </p:sp>
      <p:pic>
        <p:nvPicPr>
          <p:cNvPr id="4" name="Content Placeholder 3" descr="Slide23.JPG"/>
          <p:cNvPicPr>
            <a:picLocks noChangeAspect="1"/>
          </p:cNvPicPr>
          <p:nvPr/>
        </p:nvPicPr>
        <p:blipFill>
          <a:blip r:embed="rId3" cstate="print"/>
          <a:srcRect t="7047" b="16840"/>
          <a:stretch>
            <a:fillRect/>
          </a:stretch>
        </p:blipFill>
        <p:spPr>
          <a:xfrm>
            <a:off x="743578" y="675752"/>
            <a:ext cx="7208309" cy="411480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4896</TotalTime>
  <Words>6654</Words>
  <Application>Microsoft Office PowerPoint</Application>
  <PresentationFormat>On-screen Show (16:9)</PresentationFormat>
  <Paragraphs>438</Paragraphs>
  <Slides>49</Slides>
  <Notes>43</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49</vt:i4>
      </vt:variant>
    </vt:vector>
  </HeadingPairs>
  <TitlesOfParts>
    <vt:vector size="51" baseType="lpstr">
      <vt:lpstr>1_Office Theme</vt:lpstr>
      <vt:lpstr>P:\Tim\STEP Energy\SolarCity Partnership\February 2010 SCTAP contract\products\final reports\bp guide-dec14.pdf</vt:lpstr>
      <vt:lpstr>Module 4:Community Energy in Action </vt:lpstr>
      <vt:lpstr>Energy Community of Practice Resources </vt:lpstr>
      <vt:lpstr>City of Hamilton Cogeneration at Woodward Wastewater Treatment Plant </vt:lpstr>
      <vt:lpstr>Hamilton District Energy </vt:lpstr>
      <vt:lpstr>City of Hamilton’s Corporate Energy Actions &amp; Energy Revolving Fund </vt:lpstr>
      <vt:lpstr>City of North Vancouver District Energy System </vt:lpstr>
      <vt:lpstr>Calgary District Energy, ENMAX</vt:lpstr>
      <vt:lpstr>City of Markham District Energy System </vt:lpstr>
      <vt:lpstr>City of Guelph District Energy </vt:lpstr>
      <vt:lpstr>City of Guelph, Community Energy Plan </vt:lpstr>
      <vt:lpstr>False Creek, City of Vancouver </vt:lpstr>
      <vt:lpstr>Saanich, BC: Heat Recovery District Energy </vt:lpstr>
      <vt:lpstr>City of Toronto, Deep Lake Water Cooling </vt:lpstr>
      <vt:lpstr>Landfill Gas to Electricity </vt:lpstr>
      <vt:lpstr>Drake Landing Community, Okotoks, Alberta  </vt:lpstr>
      <vt:lpstr>Drake Landing Community, Okotoks, Alberta</vt:lpstr>
      <vt:lpstr>Toronto Regent Park </vt:lpstr>
      <vt:lpstr>Toronto Exhibition Place </vt:lpstr>
      <vt:lpstr>Town of Newmarket LEED Platinum Development </vt:lpstr>
      <vt:lpstr>Toronto, Vaughan, Richmond Hill, Brampton &amp; Halton Hills Green Development Standards </vt:lpstr>
      <vt:lpstr>Clarington, Priority Green Home Performance Monitoring </vt:lpstr>
      <vt:lpstr>Net Zero Ready and Net Zero Housing </vt:lpstr>
      <vt:lpstr>City of Toronto and The Atmospheric Fund Tower Wise Program </vt:lpstr>
      <vt:lpstr>City of Toronto Home Energy Loan Program </vt:lpstr>
      <vt:lpstr>City of Guelph GEERS Program (in development) </vt:lpstr>
      <vt:lpstr>My Heat: Available in Aidrie, Calgary, Edmonton, Okotoks, Sherwood Park </vt:lpstr>
      <vt:lpstr>Ile-Des-Chenes, Manitoba: Community Centre Geothermal </vt:lpstr>
      <vt:lpstr>The Atmospheric Fund, Heat Pump Business Case </vt:lpstr>
      <vt:lpstr>City of Markham, Solar PV </vt:lpstr>
      <vt:lpstr>Region of Waterloo Solar PV </vt:lpstr>
      <vt:lpstr>Toronto Solar City  </vt:lpstr>
      <vt:lpstr>Halifax Solar City </vt:lpstr>
      <vt:lpstr>Project Sunroof by Google </vt:lpstr>
      <vt:lpstr>Project Sunroof (continued..) </vt:lpstr>
      <vt:lpstr>City of Burlington, Solar Thermal and Heat Recovery </vt:lpstr>
      <vt:lpstr>San Francisco Policy Requiring Solar Panels on New Buildings</vt:lpstr>
      <vt:lpstr>One Week Later… Santa Monica Follows </vt:lpstr>
      <vt:lpstr>Lethbridge Bio Gas Plant, Alberta </vt:lpstr>
      <vt:lpstr>The UK’s First Poo-Powered Bus</vt:lpstr>
      <vt:lpstr>Growth Management Policies and Plans </vt:lpstr>
      <vt:lpstr>Active Transportation Plans </vt:lpstr>
      <vt:lpstr>Slide 42</vt:lpstr>
      <vt:lpstr>Slide 43</vt:lpstr>
      <vt:lpstr>Slide 44</vt:lpstr>
      <vt:lpstr>Slide 45</vt:lpstr>
      <vt:lpstr>Slide 46</vt:lpstr>
      <vt:lpstr>Slide 47</vt:lpstr>
      <vt:lpstr>Where is Your Jurisdiction on its Community Energy Journey?  Where Will it Go Next?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Benefits and Applications</dc:title>
  <dc:creator>Quest</dc:creator>
  <cp:lastModifiedBy>gkalapos</cp:lastModifiedBy>
  <cp:revision>216</cp:revision>
  <dcterms:modified xsi:type="dcterms:W3CDTF">2017-01-06T00:42:42Z</dcterms:modified>
</cp:coreProperties>
</file>