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38"/>
  </p:notesMasterIdLst>
  <p:sldIdLst>
    <p:sldId id="256" r:id="rId2"/>
    <p:sldId id="257" r:id="rId3"/>
    <p:sldId id="296" r:id="rId4"/>
    <p:sldId id="290" r:id="rId5"/>
    <p:sldId id="291" r:id="rId6"/>
    <p:sldId id="312" r:id="rId7"/>
    <p:sldId id="284" r:id="rId8"/>
    <p:sldId id="285" r:id="rId9"/>
    <p:sldId id="297" r:id="rId10"/>
    <p:sldId id="262" r:id="rId11"/>
    <p:sldId id="261" r:id="rId12"/>
    <p:sldId id="301" r:id="rId13"/>
    <p:sldId id="266" r:id="rId14"/>
    <p:sldId id="300" r:id="rId15"/>
    <p:sldId id="263" r:id="rId16"/>
    <p:sldId id="264" r:id="rId17"/>
    <p:sldId id="287" r:id="rId18"/>
    <p:sldId id="265" r:id="rId19"/>
    <p:sldId id="298" r:id="rId20"/>
    <p:sldId id="295" r:id="rId21"/>
    <p:sldId id="302" r:id="rId22"/>
    <p:sldId id="303" r:id="rId23"/>
    <p:sldId id="304" r:id="rId24"/>
    <p:sldId id="305" r:id="rId25"/>
    <p:sldId id="306" r:id="rId26"/>
    <p:sldId id="307" r:id="rId27"/>
    <p:sldId id="308" r:id="rId28"/>
    <p:sldId id="309" r:id="rId29"/>
    <p:sldId id="310" r:id="rId30"/>
    <p:sldId id="311" r:id="rId31"/>
    <p:sldId id="269" r:id="rId32"/>
    <p:sldId id="283" r:id="rId33"/>
    <p:sldId id="299" r:id="rId34"/>
    <p:sldId id="292" r:id="rId35"/>
    <p:sldId id="289" r:id="rId36"/>
    <p:sldId id="280" r:id="rId37"/>
  </p:sldIdLst>
  <p:sldSz cx="9144000" cy="5143500" type="screen16x9"/>
  <p:notesSz cx="7023100" cy="93091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E3842A7-8919-4D41-8607-6735FE6D090C}">
  <a:tblStyle styleId="{CE3842A7-8919-4D41-8607-6735FE6D090C}" styleName="Table_0">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15" autoAdjust="0"/>
  </p:normalViewPr>
  <p:slideViewPr>
    <p:cSldViewPr snapToGrid="0">
      <p:cViewPr varScale="1">
        <p:scale>
          <a:sx n="100" d="100"/>
          <a:sy n="100" d="100"/>
        </p:scale>
        <p:origin x="-1014" y="-9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lfile1\ESPS$\Shared\Environmental%20Programs\Air%20Quality\Inventory%20Data\Community%20GHG%20Inventory%20Summary%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col"/>
        <c:grouping val="stacked"/>
        <c:ser>
          <c:idx val="0"/>
          <c:order val="0"/>
          <c:tx>
            <c:strRef>
              <c:f>Sheet1!$B$1</c:f>
              <c:strCache>
                <c:ptCount val="1"/>
                <c:pt idx="0">
                  <c:v>Percent growth in expected cost of energy, community-wide, to 2031: Three  cities</c:v>
                </c:pt>
              </c:strCache>
            </c:strRef>
          </c:tx>
          <c:spPr>
            <a:solidFill>
              <a:srgbClr val="007A78"/>
            </a:solidFill>
          </c:spPr>
          <c:dLbls>
            <c:spPr>
              <a:noFill/>
              <a:ln>
                <a:noFill/>
              </a:ln>
              <a:effectLst/>
            </c:spPr>
            <c:txPr>
              <a:bodyPr/>
              <a:lstStyle/>
              <a:p>
                <a:pPr>
                  <a:defRPr sz="2800" b="1">
                    <a:solidFill>
                      <a:schemeClr val="bg1"/>
                    </a:solidFill>
                  </a:defRPr>
                </a:pPr>
                <a:endParaRPr lang="en-US"/>
              </a:p>
            </c:txPr>
            <c:dLblPos val="inEnd"/>
            <c:showVal val="1"/>
            <c:extLst>
              <c:ext xmlns:c15="http://schemas.microsoft.com/office/drawing/2012/chart" uri="{CE6537A1-D6FC-4f65-9D91-7224C49458BB}">
                <c15:layout/>
                <c15:showLeaderLines val="0"/>
              </c:ext>
            </c:extLst>
          </c:dLbls>
          <c:cat>
            <c:strRef>
              <c:f>Sheet1!$A$2:$A$4</c:f>
              <c:strCache>
                <c:ptCount val="3"/>
                <c:pt idx="0">
                  <c:v>Hamilton, ON : $630 million to $829 million</c:v>
                </c:pt>
                <c:pt idx="1">
                  <c:v>Guelph, ON:  $254 million     to $367 million</c:v>
                </c:pt>
                <c:pt idx="2">
                  <c:v>Barrie, ON:   $245 million      to $359 million</c:v>
                </c:pt>
              </c:strCache>
            </c:strRef>
          </c:cat>
          <c:val>
            <c:numRef>
              <c:f>Sheet1!$B$2:$B$4</c:f>
              <c:numCache>
                <c:formatCode>0%</c:formatCode>
                <c:ptCount val="3"/>
                <c:pt idx="0">
                  <c:v>0.32000000000000006</c:v>
                </c:pt>
                <c:pt idx="1">
                  <c:v>0.44</c:v>
                </c:pt>
                <c:pt idx="2">
                  <c:v>0.47000000000000003</c:v>
                </c:pt>
              </c:numCache>
            </c:numRef>
          </c:val>
        </c:ser>
        <c:dLbls>
          <c:showVal val="1"/>
        </c:dLbls>
        <c:gapWidth val="44"/>
        <c:overlap val="100"/>
        <c:axId val="154302720"/>
        <c:axId val="154312704"/>
      </c:barChart>
      <c:catAx>
        <c:axId val="154302720"/>
        <c:scaling>
          <c:orientation val="minMax"/>
        </c:scaling>
        <c:axPos val="b"/>
        <c:numFmt formatCode="General" sourceLinked="0"/>
        <c:tickLblPos val="nextTo"/>
        <c:txPr>
          <a:bodyPr/>
          <a:lstStyle/>
          <a:p>
            <a:pPr>
              <a:defRPr sz="1800" b="1"/>
            </a:pPr>
            <a:endParaRPr lang="en-US"/>
          </a:p>
        </c:txPr>
        <c:crossAx val="154312704"/>
        <c:crosses val="autoZero"/>
        <c:auto val="1"/>
        <c:lblAlgn val="ctr"/>
        <c:lblOffset val="100"/>
      </c:catAx>
      <c:valAx>
        <c:axId val="154312704"/>
        <c:scaling>
          <c:orientation val="minMax"/>
        </c:scaling>
        <c:delete val="1"/>
        <c:axPos val="l"/>
        <c:numFmt formatCode="0%" sourceLinked="1"/>
        <c:tickLblPos val="none"/>
        <c:crossAx val="154302720"/>
        <c:crosses val="autoZero"/>
        <c:crossBetween val="between"/>
      </c:valAx>
    </c:plotArea>
    <c:plotVisOnly val="1"/>
    <c:dispBlanksAs val="gap"/>
  </c:chart>
  <c:txPr>
    <a:bodyPr/>
    <a:lstStyle/>
    <a:p>
      <a:pPr>
        <a:defRPr sz="2000">
          <a:latin typeface="+mj-lt"/>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areaChart>
        <c:grouping val="standard"/>
        <c:ser>
          <c:idx val="1"/>
          <c:order val="0"/>
          <c:tx>
            <c:v>Business-As-Usual</c:v>
          </c:tx>
          <c:spPr>
            <a:solidFill>
              <a:srgbClr val="F48356"/>
            </a:solidFill>
            <a:ln w="25400">
              <a:noFill/>
            </a:ln>
          </c:spPr>
          <c:cat>
            <c:numRef>
              <c:f>'2018 projections'!$A$91:$A$99</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'2018 projections'!$H$91:$H$99</c:f>
              <c:numCache>
                <c:formatCode>_("$"* #,##0_);_("$"* \(#,##0\);_("$"* "-"??_);_(@_)</c:formatCode>
                <c:ptCount val="9"/>
                <c:pt idx="0">
                  <c:v>1200000000</c:v>
                </c:pt>
                <c:pt idx="1">
                  <c:v>1360000000</c:v>
                </c:pt>
                <c:pt idx="2">
                  <c:v>1460000000</c:v>
                </c:pt>
                <c:pt idx="3">
                  <c:v>1530000000</c:v>
                </c:pt>
                <c:pt idx="4">
                  <c:v>1613000000</c:v>
                </c:pt>
                <c:pt idx="5">
                  <c:v>1627000000</c:v>
                </c:pt>
                <c:pt idx="6">
                  <c:v>1708000000</c:v>
                </c:pt>
                <c:pt idx="7">
                  <c:v>1811000000</c:v>
                </c:pt>
                <c:pt idx="8">
                  <c:v>1918000000</c:v>
                </c:pt>
              </c:numCache>
            </c:numRef>
          </c:val>
        </c:ser>
        <c:ser>
          <c:idx val="0"/>
          <c:order val="1"/>
          <c:tx>
            <c:v>With the CEAP</c:v>
          </c:tx>
          <c:spPr>
            <a:solidFill>
              <a:srgbClr val="007A78"/>
            </a:solidFill>
          </c:spPr>
          <c:cat>
            <c:numRef>
              <c:f>'2018 projections'!$A$91:$A$99</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'2018 projections'!$G$91:$G$99</c:f>
              <c:numCache>
                <c:formatCode>_("$"* #,##0_);_("$"* \(#,##0\);_("$"* "-"??_);_(@_)</c:formatCode>
                <c:ptCount val="9"/>
                <c:pt idx="0">
                  <c:v>1200000000</c:v>
                </c:pt>
                <c:pt idx="1">
                  <c:v>1330000000</c:v>
                </c:pt>
                <c:pt idx="2">
                  <c:v>1370000000</c:v>
                </c:pt>
                <c:pt idx="3">
                  <c:v>1458680000</c:v>
                </c:pt>
                <c:pt idx="4">
                  <c:v>1562000000</c:v>
                </c:pt>
                <c:pt idx="5">
                  <c:v>1529000000</c:v>
                </c:pt>
                <c:pt idx="6">
                  <c:v>1560000000</c:v>
                </c:pt>
                <c:pt idx="7">
                  <c:v>1609000000</c:v>
                </c:pt>
                <c:pt idx="8">
                  <c:v>1657000000</c:v>
                </c:pt>
              </c:numCache>
            </c:numRef>
          </c:val>
        </c:ser>
        <c:ser>
          <c:idx val="2"/>
          <c:order val="2"/>
          <c:tx>
            <c:v>Actual to Date</c:v>
          </c:tx>
          <c:spPr>
            <a:solidFill>
              <a:srgbClr val="404042"/>
            </a:solidFill>
            <a:ln w="25400">
              <a:noFill/>
            </a:ln>
          </c:spPr>
          <c:val>
            <c:numRef>
              <c:f>'2018 projections'!$G$91:$G$94</c:f>
              <c:numCache>
                <c:formatCode>_("$"* #,##0_);_("$"* \(#,##0\);_("$"* "-"??_);_(@_)</c:formatCode>
                <c:ptCount val="4"/>
                <c:pt idx="0">
                  <c:v>1200000000</c:v>
                </c:pt>
                <c:pt idx="1">
                  <c:v>1330000000</c:v>
                </c:pt>
                <c:pt idx="2">
                  <c:v>1370000000</c:v>
                </c:pt>
                <c:pt idx="3">
                  <c:v>1458680000</c:v>
                </c:pt>
              </c:numCache>
            </c:numRef>
          </c:val>
        </c:ser>
        <c:dLbls/>
        <c:axId val="94660096"/>
        <c:axId val="103092992"/>
      </c:areaChart>
      <c:catAx>
        <c:axId val="94660096"/>
        <c:scaling>
          <c:orientation val="minMax"/>
        </c:scaling>
        <c:axPos val="b"/>
        <c:numFmt formatCode="General" sourceLinked="1"/>
        <c:tickLblPos val="nextTo"/>
        <c:crossAx val="103092992"/>
        <c:crosses val="autoZero"/>
        <c:auto val="1"/>
        <c:lblAlgn val="ctr"/>
        <c:lblOffset val="100"/>
      </c:catAx>
      <c:valAx>
        <c:axId val="103092992"/>
        <c:scaling>
          <c:orientation val="minMax"/>
          <c:min val="1000000000"/>
        </c:scaling>
        <c:axPos val="l"/>
        <c:majorGridlines>
          <c:spPr>
            <a:ln>
              <a:prstDash val="dash"/>
            </a:ln>
          </c:spPr>
        </c:majorGridlines>
        <c:title>
          <c:tx>
            <c:rich>
              <a:bodyPr rot="-5400000" vert="horz"/>
              <a:lstStyle/>
              <a:p>
                <a:pPr>
                  <a:defRPr/>
                </a:pPr>
                <a:r>
                  <a:rPr lang="en-US"/>
                  <a:t>Energy Costs (Millions)</a:t>
                </a:r>
              </a:p>
            </c:rich>
          </c:tx>
          <c:layout/>
        </c:title>
        <c:numFmt formatCode="_(&quot;$&quot;* #,##0_);_(&quot;$&quot;* \(#,##0\);_(&quot;$&quot;* &quot;-&quot;??_);_(@_)" sourceLinked="1"/>
        <c:tickLblPos val="nextTo"/>
        <c:crossAx val="94660096"/>
        <c:crosses val="autoZero"/>
        <c:crossBetween val="midCat"/>
        <c:dispUnits>
          <c:builtInUnit val="millions"/>
        </c:dispUnits>
      </c:valAx>
    </c:plotArea>
    <c:legend>
      <c:legendPos val="b"/>
      <c:layout>
        <c:manualLayout>
          <c:xMode val="edge"/>
          <c:yMode val="edge"/>
          <c:x val="0.14313025755222519"/>
          <c:y val="0.92937225922126065"/>
          <c:w val="0.82493048298344507"/>
          <c:h val="5.3862112165575779E-2"/>
        </c:manualLayout>
      </c:layout>
    </c:legend>
    <c:plotVisOnly val="1"/>
    <c:dispBlanksAs val="zero"/>
  </c:chart>
  <c:txPr>
    <a:bodyPr/>
    <a:lstStyle/>
    <a:p>
      <a:pPr>
        <a:defRPr sz="1600">
          <a:latin typeface="+mj-lt"/>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43343" cy="465454"/>
          </a:xfrm>
          <a:prstGeom prst="rect">
            <a:avLst/>
          </a:prstGeom>
          <a:noFill/>
          <a:ln>
            <a:noFill/>
          </a:ln>
        </p:spPr>
        <p:txBody>
          <a:bodyPr lIns="91425" tIns="91425" rIns="91425" bIns="91425" numCol="1"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3978132" y="0"/>
            <a:ext cx="3043343" cy="465454"/>
          </a:xfrm>
          <a:prstGeom prst="rect">
            <a:avLst/>
          </a:prstGeom>
          <a:noFill/>
          <a:ln>
            <a:noFill/>
          </a:ln>
        </p:spPr>
        <p:txBody>
          <a:bodyPr lIns="91425" tIns="91425" rIns="91425" bIns="91425" numCol="1"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407987" y="698500"/>
            <a:ext cx="6207125"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2310" y="4421823"/>
            <a:ext cx="5618480" cy="4189095"/>
          </a:xfrm>
          <a:prstGeom prst="rect">
            <a:avLst/>
          </a:prstGeom>
          <a:noFill/>
          <a:ln>
            <a:noFill/>
          </a:ln>
        </p:spPr>
        <p:txBody>
          <a:bodyPr lIns="91425" tIns="91425" rIns="91425" bIns="91425" numCol="1"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842028"/>
            <a:ext cx="3043343" cy="465454"/>
          </a:xfrm>
          <a:prstGeom prst="rect">
            <a:avLst/>
          </a:prstGeom>
          <a:noFill/>
          <a:ln>
            <a:noFill/>
          </a:ln>
        </p:spPr>
        <p:txBody>
          <a:bodyPr lIns="91425" tIns="91425" rIns="91425" bIns="91425" numCol="1"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978132" y="8842028"/>
            <a:ext cx="3043343" cy="465454"/>
          </a:xfrm>
          <a:prstGeom prst="rect">
            <a:avLst/>
          </a:prstGeom>
          <a:noFill/>
          <a:ln>
            <a:noFill/>
          </a:ln>
        </p:spPr>
        <p:txBody>
          <a:bodyPr lIns="93300" tIns="46650" rIns="93300" bIns="46650" numCol="1"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extLst>
      <p:ext uri="{BB962C8B-B14F-4D97-AF65-F5344CB8AC3E}">
        <p14:creationId xmlns:p14="http://schemas.microsoft.com/office/powerpoint/2010/main" xmlns="" val="2723420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hecostofsprawl.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cm.ca/Documents/reports/Act_Locally_The_Municipal_Role_in_Fighting_Climate_Change_EN.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cleanairpartnership.org/files/GTA%20CAC%20May%202015.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6" name="Shape 26"/>
          <p:cNvSpPr txBox="1">
            <a:spLocks noGrp="1"/>
          </p:cNvSpPr>
          <p:nvPr>
            <p:ph type="body" idx="1"/>
          </p:nvPr>
        </p:nvSpPr>
        <p:spPr>
          <a:xfrm>
            <a:off x="702310" y="4421823"/>
            <a:ext cx="5618480" cy="4189095"/>
          </a:xfrm>
          <a:prstGeom prst="rect">
            <a:avLst/>
          </a:prstGeom>
          <a:noFill/>
          <a:ln>
            <a:noFill/>
          </a:ln>
        </p:spPr>
        <p:txBody>
          <a:bodyPr lIns="93300" tIns="46650" rIns="93300" bIns="46650" numCol="1"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7" name="Shape 27"/>
          <p:cNvSpPr txBox="1">
            <a:spLocks noGrp="1"/>
          </p:cNvSpPr>
          <p:nvPr>
            <p:ph type="sldNum" idx="12"/>
          </p:nvPr>
        </p:nvSpPr>
        <p:spPr>
          <a:xfrm>
            <a:off x="3978132" y="8842028"/>
            <a:ext cx="3043343" cy="465454"/>
          </a:xfrm>
          <a:prstGeom prst="rect">
            <a:avLst/>
          </a:prstGeom>
          <a:noFill/>
          <a:ln>
            <a:noFill/>
          </a:ln>
        </p:spPr>
        <p:txBody>
          <a:bodyPr lIns="93300" tIns="46650" rIns="93300" bIns="46650" numCol="1"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2747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02310" y="4421823"/>
            <a:ext cx="5618480" cy="4189095"/>
          </a:xfrm>
          <a:prstGeom prst="rect">
            <a:avLst/>
          </a:prstGeom>
        </p:spPr>
        <p:txBody>
          <a:bodyPr lIns="91425" tIns="91425" rIns="91425" bIns="91425" numCol="1" anchor="t" anchorCtr="0">
            <a:noAutofit/>
          </a:bodyPr>
          <a:lstStyle/>
          <a:p>
            <a:pPr lvl="0">
              <a:buFont typeface="Arial" pitchFamily="34" charset="0"/>
              <a:buChar char="•"/>
            </a:pPr>
            <a:r>
              <a:rPr lang="en-US" sz="1200" kern="1200" dirty="0" smtClean="0">
                <a:solidFill>
                  <a:schemeClr val="tx1"/>
                </a:solidFill>
                <a:latin typeface="+mn-lt"/>
                <a:ea typeface="+mn-ea"/>
                <a:cs typeface="+mn-cs"/>
              </a:rPr>
              <a:t>Each community will go about setting their target in different ways. Some of the factors that can provide direction is to align your CEP with set targets from other levels of government, especially those governments that greatly influence energy within the community (such as the Province of Ontario)</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international standards and targets (IPCC).</a:t>
            </a:r>
          </a:p>
          <a:p>
            <a:pPr lvl="0">
              <a:buFont typeface="Arial" pitchFamily="34" charset="0"/>
              <a:buChar char="•"/>
            </a:pPr>
            <a:r>
              <a:rPr lang="en-US" sz="1200" kern="1200" dirty="0" smtClean="0">
                <a:solidFill>
                  <a:schemeClr val="tx1"/>
                </a:solidFill>
                <a:latin typeface="+mn-lt"/>
                <a:ea typeface="+mn-ea"/>
                <a:cs typeface="+mn-cs"/>
              </a:rPr>
              <a:t>It can also be helpful to factor in the targets that have been set for stakeholders within your community such as utilities. </a:t>
            </a:r>
          </a:p>
          <a:p>
            <a:pPr lvl="0">
              <a:buFont typeface="Arial" pitchFamily="34" charset="0"/>
              <a:buChar char="•"/>
            </a:pPr>
            <a:r>
              <a:rPr lang="en-US" sz="1200" kern="1200" dirty="0" smtClean="0">
                <a:solidFill>
                  <a:schemeClr val="tx1"/>
                </a:solidFill>
                <a:latin typeface="+mn-lt"/>
                <a:ea typeface="+mn-ea"/>
                <a:cs typeface="+mn-cs"/>
              </a:rPr>
              <a:t>It is also good to provide clarity on the implementation strategy of estimates on how much reduction will likely be able to be achieved via the actions within the CEP and the contribution that action makes to the overall target. This ensures accountability and measures progress and clearly delineates what role the CEP will play in contributing to the overall energy use/GHG reduction target. </a:t>
            </a:r>
          </a:p>
          <a:p>
            <a:pPr lvl="0">
              <a:buFont typeface="Arial" pitchFamily="34" charset="0"/>
              <a:buNone/>
            </a:pPr>
            <a:endParaRPr lang="en-US" sz="1200" kern="1200" dirty="0" smtClean="0">
              <a:solidFill>
                <a:schemeClr val="tx1"/>
              </a:solidFill>
              <a:latin typeface="+mn-lt"/>
              <a:ea typeface="+mn-ea"/>
              <a:cs typeface="+mn-cs"/>
            </a:endParaRPr>
          </a:p>
          <a:p>
            <a:pPr>
              <a:spcBef>
                <a:spcPts val="0"/>
              </a:spcBef>
              <a:buNone/>
            </a:pPr>
            <a:endParaRPr dirty="0"/>
          </a:p>
        </p:txBody>
      </p:sp>
      <p:sp>
        <p:nvSpPr>
          <p:cNvPr id="152" name="Shape 15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77240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02310" y="4421823"/>
            <a:ext cx="5618480" cy="4189095"/>
          </a:xfrm>
          <a:prstGeom prst="rect">
            <a:avLst/>
          </a:prstGeom>
        </p:spPr>
        <p:txBody>
          <a:bodyPr lIns="91425" tIns="91425" rIns="91425" bIns="91425" numCol="1" anchor="t" anchorCtr="0">
            <a:noAutofit/>
          </a:bodyPr>
          <a:lstStyle/>
          <a:p>
            <a:pPr lvl="0">
              <a:buFont typeface="Arial" pitchFamily="34" charset="0"/>
              <a:buChar char="•"/>
            </a:pPr>
            <a:r>
              <a:rPr lang="en-US" sz="1200" kern="1200" dirty="0" smtClean="0">
                <a:solidFill>
                  <a:schemeClr val="tx1"/>
                </a:solidFill>
                <a:latin typeface="+mn-lt"/>
                <a:ea typeface="+mn-ea"/>
                <a:cs typeface="+mn-cs"/>
              </a:rPr>
              <a:t>One of the first steps to developing a CEP is to understand how energy is used within your community right now and how it is likely to be used in the future </a:t>
            </a:r>
          </a:p>
          <a:p>
            <a:pPr lvl="0">
              <a:buFont typeface="Arial" pitchFamily="34" charset="0"/>
              <a:buChar char="•"/>
            </a:pPr>
            <a:r>
              <a:rPr lang="en-US" sz="1200" kern="1200" dirty="0" smtClean="0">
                <a:solidFill>
                  <a:schemeClr val="tx1"/>
                </a:solidFill>
                <a:latin typeface="+mn-lt"/>
                <a:ea typeface="+mn-ea"/>
                <a:cs typeface="+mn-cs"/>
              </a:rPr>
              <a:t>Opportunities can be identified by looking at this information from a variety of different perspectives. Looking at this information in isolated pieces will not be nearly as enlightening as looking at it and communicating it from a variety of perspectives. </a:t>
            </a:r>
          </a:p>
          <a:p>
            <a:pPr>
              <a:spcBef>
                <a:spcPts val="0"/>
              </a:spcBef>
              <a:buNone/>
            </a:pPr>
            <a:endParaRPr dirty="0"/>
          </a:p>
        </p:txBody>
      </p:sp>
      <p:sp>
        <p:nvSpPr>
          <p:cNvPr id="133" name="Shape 13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3435180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702310" y="4421823"/>
            <a:ext cx="5618480" cy="4189095"/>
          </a:xfrm>
          <a:prstGeom prst="rect">
            <a:avLst/>
          </a:prstGeom>
        </p:spPr>
        <p:txBody>
          <a:bodyPr lIns="91425" tIns="91425" rIns="91425" bIns="91425" numCol="1" anchor="t" anchorCtr="0">
            <a:noAutofit/>
          </a:bodyPr>
          <a:lstStyle/>
          <a:p>
            <a:pPr marL="0" marR="0" lvl="0" indent="0" algn="l" defTabSz="914400" rtl="0" eaLnBrk="1"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While there is no such thing as a cookie cutter CEP there are a variety of actions that often are highlighted and explored as part of the CEP process and again the data and the stakeholder process can facilitate the discussion and decision making process for what makes the most sense for the community priorities. </a:t>
            </a:r>
          </a:p>
          <a:p>
            <a:pPr marL="0" marR="0" lvl="0" indent="0" algn="l" defTabSz="914400" rtl="0" eaLnBrk="1"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latin typeface="+mn-lt"/>
              <a:ea typeface="+mn-ea"/>
              <a:cs typeface="+mn-cs"/>
            </a:endParaRPr>
          </a:p>
          <a:p>
            <a:pPr marL="0" marR="0" lvl="0" indent="0" algn="l" defTabSz="914400" rtl="0" eaLnBrk="1"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Presenter note: This can be expanded on within slide 19 -23. Or removed and then Slides 19 – 23 can be used in its staid. </a:t>
            </a:r>
          </a:p>
          <a:p>
            <a:pPr marL="0" marR="0" lvl="0" indent="0" algn="l" defTabSz="914400" rtl="0" eaLnBrk="1"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a:spcBef>
                <a:spcPts val="0"/>
              </a:spcBef>
              <a:buNone/>
            </a:pPr>
            <a:endParaRPr dirty="0"/>
          </a:p>
        </p:txBody>
      </p:sp>
      <p:sp>
        <p:nvSpPr>
          <p:cNvPr id="145" name="Shape 14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2364085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2310" y="4421823"/>
            <a:ext cx="5618480" cy="4189095"/>
          </a:xfrm>
          <a:prstGeom prst="rect">
            <a:avLst/>
          </a:prstGeom>
        </p:spPr>
        <p:txBody>
          <a:bodyPr lIns="91425" tIns="91425" rIns="91425" bIns="91425" numCol="1" anchor="t" anchorCtr="0">
            <a:noAutofit/>
          </a:bodyPr>
          <a:lstStyle/>
          <a:p>
            <a:pPr lvl="0">
              <a:buFont typeface="Arial" pitchFamily="34" charset="0"/>
              <a:buChar char="•"/>
            </a:pPr>
            <a:r>
              <a:rPr lang="en-US" sz="1200" kern="1200" dirty="0" smtClean="0">
                <a:solidFill>
                  <a:schemeClr val="tx1"/>
                </a:solidFill>
                <a:latin typeface="+mn-lt"/>
                <a:ea typeface="+mn-ea"/>
                <a:cs typeface="+mn-cs"/>
              </a:rPr>
              <a:t>Municipalities have significant influence over how much energy their community uses. </a:t>
            </a:r>
          </a:p>
          <a:p>
            <a:pPr lvl="0">
              <a:buFont typeface="Arial" pitchFamily="34" charset="0"/>
              <a:buChar char="•"/>
            </a:pPr>
            <a:r>
              <a:rPr lang="en-US" sz="1200" kern="1200" dirty="0" smtClean="0">
                <a:solidFill>
                  <a:schemeClr val="tx1"/>
                </a:solidFill>
                <a:latin typeface="+mn-lt"/>
                <a:ea typeface="+mn-ea"/>
                <a:cs typeface="+mn-cs"/>
              </a:rPr>
              <a:t>Canadians are one of the world’s most urbanized peoples. 80% of the Canadian population lives in urban/suburban communities. </a:t>
            </a:r>
          </a:p>
          <a:p>
            <a:pPr lvl="0">
              <a:buFont typeface="Arial" pitchFamily="34" charset="0"/>
              <a:buChar char="•"/>
            </a:pPr>
            <a:r>
              <a:rPr lang="en-US" sz="1200" kern="1200" dirty="0" smtClean="0">
                <a:solidFill>
                  <a:schemeClr val="tx1"/>
                </a:solidFill>
                <a:latin typeface="+mn-lt"/>
                <a:ea typeface="+mn-ea"/>
                <a:cs typeface="+mn-cs"/>
              </a:rPr>
              <a:t>For example from a recent </a:t>
            </a:r>
            <a:r>
              <a:rPr lang="en-US" sz="1200" u="sng" kern="1200" dirty="0" smtClean="0">
                <a:solidFill>
                  <a:schemeClr val="tx1"/>
                </a:solidFill>
                <a:latin typeface="+mn-lt"/>
                <a:ea typeface="+mn-ea"/>
                <a:cs typeface="+mn-cs"/>
                <a:hlinkClick r:id="rId3"/>
              </a:rPr>
              <a:t>Sustainable Prosperity report </a:t>
            </a:r>
            <a:r>
              <a:rPr lang="en-US" sz="1200" kern="1200" dirty="0" smtClean="0">
                <a:solidFill>
                  <a:schemeClr val="tx1"/>
                </a:solidFill>
                <a:latin typeface="+mn-lt"/>
                <a:ea typeface="+mn-ea"/>
                <a:cs typeface="+mn-cs"/>
              </a:rPr>
              <a:t>on land use planning it was found that  suburban drivers have 3 times the transportations emissions is comparison to urban drivers. Low density and separated land use make it more much more difficult and expensive to provide quality transit and AT opportunities that can meet their transportation needs leading to a higher predominance of vehicle use in suburban areas in comparison to more urban areas. </a:t>
            </a:r>
          </a:p>
          <a:p>
            <a:pPr>
              <a:spcBef>
                <a:spcPts val="0"/>
              </a:spcBef>
              <a:buNone/>
            </a:pPr>
            <a:endParaRPr dirty="0"/>
          </a:p>
        </p:txBody>
      </p:sp>
      <p:sp>
        <p:nvSpPr>
          <p:cNvPr id="113" name="Shape 11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2289861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02310" y="4421823"/>
            <a:ext cx="5618480" cy="4189095"/>
          </a:xfrm>
          <a:prstGeom prst="rect">
            <a:avLst/>
          </a:prstGeom>
        </p:spPr>
        <p:txBody>
          <a:bodyPr lIns="91425" tIns="91425" rIns="91425" bIns="91425" numCol="1" anchor="t" anchorCtr="0">
            <a:noAutofit/>
          </a:bodyPr>
          <a:lstStyle/>
          <a:p>
            <a:pPr lvl="0">
              <a:buFont typeface="Arial" pitchFamily="34" charset="0"/>
              <a:buChar char="•"/>
            </a:pPr>
            <a:r>
              <a:rPr lang="en-US" sz="1200" kern="1200" dirty="0" smtClean="0">
                <a:solidFill>
                  <a:schemeClr val="tx1"/>
                </a:solidFill>
                <a:latin typeface="+mn-lt"/>
                <a:ea typeface="+mn-ea"/>
                <a:cs typeface="+mn-cs"/>
              </a:rPr>
              <a:t>From this chart you can see where municipalities directly control and where municipalities have influence (indirect control). </a:t>
            </a:r>
            <a:r>
              <a:rPr lang="en-US" sz="1200" u="sng" kern="1200" dirty="0" smtClean="0">
                <a:solidFill>
                  <a:schemeClr val="tx1"/>
                </a:solidFill>
                <a:latin typeface="+mn-lt"/>
                <a:ea typeface="+mn-ea"/>
                <a:cs typeface="+mn-cs"/>
                <a:hlinkClick r:id="rId3"/>
              </a:rPr>
              <a:t>This is taken from a national study undertaken by FCM</a:t>
            </a:r>
            <a:r>
              <a:rPr lang="en-US" sz="1200" kern="1200" dirty="0" smtClean="0">
                <a:solidFill>
                  <a:schemeClr val="tx1"/>
                </a:solidFill>
                <a:latin typeface="+mn-lt"/>
                <a:ea typeface="+mn-ea"/>
                <a:cs typeface="+mn-cs"/>
              </a:rPr>
              <a:t> (Act Locally: The Municipal Role in Fighting Climate Change). </a:t>
            </a:r>
          </a:p>
          <a:p>
            <a:pPr lvl="0">
              <a:buFont typeface="Arial" pitchFamily="34" charset="0"/>
              <a:buChar char="•"/>
            </a:pPr>
            <a:r>
              <a:rPr lang="en-US" sz="1200" kern="1200" dirty="0" smtClean="0">
                <a:solidFill>
                  <a:schemeClr val="tx1"/>
                </a:solidFill>
                <a:latin typeface="+mn-lt"/>
                <a:ea typeface="+mn-ea"/>
                <a:cs typeface="+mn-cs"/>
              </a:rPr>
              <a:t>When an analysis was undertaken in Ontario based on the energy use pie chart that was in the MOECC’s Climate Change Discussion Paper it was found that </a:t>
            </a:r>
            <a:r>
              <a:rPr lang="en-US" sz="1200" u="sng" kern="1200" dirty="0" smtClean="0">
                <a:solidFill>
                  <a:schemeClr val="tx1"/>
                </a:solidFill>
                <a:latin typeface="+mn-lt"/>
                <a:ea typeface="+mn-ea"/>
                <a:cs typeface="+mn-cs"/>
                <a:hlinkClick r:id="rId4"/>
              </a:rPr>
              <a:t>60% of Ontario’s GHGs originate in urban/suburban cities</a:t>
            </a:r>
            <a:r>
              <a:rPr lang="en-US" sz="1200" kern="1200" dirty="0" smtClean="0">
                <a:solidFill>
                  <a:schemeClr val="tx1"/>
                </a:solidFill>
                <a:latin typeface="+mn-lt"/>
                <a:ea typeface="+mn-ea"/>
                <a:cs typeface="+mn-cs"/>
              </a:rPr>
              <a:t>. </a:t>
            </a:r>
          </a:p>
          <a:p>
            <a:pPr>
              <a:spcBef>
                <a:spcPts val="0"/>
              </a:spcBef>
              <a:buNone/>
            </a:pPr>
            <a:endParaRPr dirty="0"/>
          </a:p>
        </p:txBody>
      </p:sp>
      <p:sp>
        <p:nvSpPr>
          <p:cNvPr id="119" name="Shape 11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2996052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702310" y="4421823"/>
            <a:ext cx="5618480" cy="4189095"/>
          </a:xfrm>
          <a:prstGeom prst="rect">
            <a:avLst/>
          </a:prstGeom>
        </p:spPr>
        <p:txBody>
          <a:bodyPr lIns="91425" tIns="91425" rIns="91425" bIns="91425" numCol="1" anchor="t" anchorCtr="0">
            <a:noAutofit/>
          </a:bodyPr>
          <a:lstStyle/>
          <a:p>
            <a:pPr lvl="0">
              <a:buFont typeface="Arial" pitchFamily="34" charset="0"/>
              <a:buChar char="•"/>
            </a:pPr>
            <a:r>
              <a:rPr lang="en-US" sz="1200" kern="1200" dirty="0" smtClean="0">
                <a:solidFill>
                  <a:schemeClr val="tx1"/>
                </a:solidFill>
                <a:latin typeface="+mn-lt"/>
                <a:ea typeface="+mn-ea"/>
                <a:cs typeface="+mn-cs"/>
              </a:rPr>
              <a:t>There is a wide variety of benefits resulting from CEPs that there is likely to be something that resonates with the various stakeholders that will need to be involved in order to further the successful development and implementation of a CEP. </a:t>
            </a:r>
          </a:p>
          <a:p>
            <a:pPr lvl="0">
              <a:buFont typeface="Arial" pitchFamily="34" charset="0"/>
              <a:buChar char="•"/>
            </a:pPr>
            <a:r>
              <a:rPr lang="en-US" sz="1200" kern="1200" dirty="0" smtClean="0">
                <a:solidFill>
                  <a:schemeClr val="tx1"/>
                </a:solidFill>
                <a:latin typeface="+mn-lt"/>
                <a:ea typeface="+mn-ea"/>
                <a:cs typeface="+mn-cs"/>
              </a:rPr>
              <a:t>The important thing to factor in is that different benefits will speak better to various stakeholders. Utilities are likely to be more interested in efforts that help them meet their CDM targets, residents will like opportunities to reduce energy costs and improve air quality, environmental groups will be interested in greenhouse gas reductions and supporting the movement to a lower impact source of energy, boards of trade and chambers of commerce will likely be interested in local economic development opportunities resulting from energy savings, local generation of energy and the fostering a local energy service cluster. </a:t>
            </a:r>
          </a:p>
          <a:p>
            <a:pPr lvl="0">
              <a:buFont typeface="Arial" pitchFamily="34" charset="0"/>
              <a:buChar char="•"/>
            </a:pPr>
            <a:r>
              <a:rPr lang="en-US" sz="1200" kern="1200" dirty="0" smtClean="0">
                <a:solidFill>
                  <a:schemeClr val="tx1"/>
                </a:solidFill>
                <a:latin typeface="+mn-lt"/>
                <a:ea typeface="+mn-ea"/>
                <a:cs typeface="+mn-cs"/>
              </a:rPr>
              <a:t>It’s important to not simply focus on only one benefit but speak to all of them and place greater emphasis on the benefits that are likely to resonate most with that stakeholder. </a:t>
            </a:r>
          </a:p>
          <a:p>
            <a:pPr>
              <a:spcBef>
                <a:spcPts val="0"/>
              </a:spcBef>
              <a:buNone/>
            </a:pPr>
            <a:endParaRPr dirty="0"/>
          </a:p>
        </p:txBody>
      </p:sp>
      <p:sp>
        <p:nvSpPr>
          <p:cNvPr id="158" name="Shape 15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2454986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702310" y="4421823"/>
            <a:ext cx="5618480" cy="4189095"/>
          </a:xfrm>
          <a:prstGeom prst="rect">
            <a:avLst/>
          </a:prstGeom>
        </p:spPr>
        <p:txBody>
          <a:bodyPr lIns="91425" tIns="91425" rIns="91425" bIns="91425" numCol="1" anchor="t" anchorCtr="0">
            <a:noAutofit/>
          </a:bodyPr>
          <a:lstStyle/>
          <a:p>
            <a:pPr lvl="0">
              <a:buFont typeface="Arial" pitchFamily="34" charset="0"/>
              <a:buChar char="•"/>
            </a:pPr>
            <a:r>
              <a:rPr lang="en-US" sz="1200" kern="1200" dirty="0" smtClean="0">
                <a:solidFill>
                  <a:schemeClr val="tx1"/>
                </a:solidFill>
                <a:latin typeface="+mn-lt"/>
                <a:ea typeface="+mn-ea"/>
                <a:cs typeface="+mn-cs"/>
              </a:rPr>
              <a:t>When looking at the range of energy efficiency opportunities it is important to note that many of the most cost effective ones are available within our communities. </a:t>
            </a:r>
          </a:p>
          <a:p>
            <a:pPr lvl="0">
              <a:buFont typeface="Arial" pitchFamily="34" charset="0"/>
              <a:buChar char="•"/>
            </a:pPr>
            <a:r>
              <a:rPr lang="en-US" sz="1200" kern="1200" dirty="0" smtClean="0">
                <a:solidFill>
                  <a:schemeClr val="tx1"/>
                </a:solidFill>
                <a:latin typeface="+mn-lt"/>
                <a:ea typeface="+mn-ea"/>
                <a:cs typeface="+mn-cs"/>
              </a:rPr>
              <a:t>This is a generic chart outlining the range of cost reduction opportunities based on communities across Canada. One of the goals of a CEP is to develop a better understanding of the best opportunities available within your community. </a:t>
            </a:r>
          </a:p>
          <a:p>
            <a:pPr>
              <a:spcBef>
                <a:spcPts val="0"/>
              </a:spcBef>
              <a:buNone/>
            </a:pPr>
            <a:endParaRPr dirty="0"/>
          </a:p>
        </p:txBody>
      </p:sp>
      <p:sp>
        <p:nvSpPr>
          <p:cNvPr id="126" name="Shape 12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1685037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lvl="0">
              <a:buFont typeface="Arial" pitchFamily="34" charset="0"/>
              <a:buNone/>
            </a:pPr>
            <a:r>
              <a:rPr lang="en-US" sz="1200" kern="1200" dirty="0" smtClean="0">
                <a:solidFill>
                  <a:schemeClr val="tx1"/>
                </a:solidFill>
                <a:latin typeface="+mn-lt"/>
                <a:ea typeface="+mn-ea"/>
                <a:cs typeface="+mn-cs"/>
              </a:rPr>
              <a:t>Many</a:t>
            </a:r>
            <a:r>
              <a:rPr lang="en-US" sz="1200" kern="1200" baseline="0" dirty="0" smtClean="0">
                <a:solidFill>
                  <a:schemeClr val="tx1"/>
                </a:solidFill>
                <a:latin typeface="+mn-lt"/>
                <a:ea typeface="+mn-ea"/>
                <a:cs typeface="+mn-cs"/>
              </a:rPr>
              <a:t> of the people in the room will be able to tell you that CEP implementation can lead to a tremendous number of community benefits that extend beyond GHG reductions.</a:t>
            </a:r>
          </a:p>
          <a:p>
            <a:pPr lvl="0">
              <a:buFont typeface="Arial" pitchFamily="34" charset="0"/>
              <a:buNone/>
            </a:pPr>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As part of the GTI initiative, we produced a report that shows the many economic benefits of community energy planning. From reducing the millions – and in some cases billions – spent on energy each year and recirculating that back into the local economy. From the health side, demonstrating reduced health care costs associated with improved access to public and active forms of transportation. And on the resilience side, finding solutions that help reduce the risks of rising and fluctuating energy costs.</a:t>
            </a:r>
          </a:p>
        </p:txBody>
      </p:sp>
      <p:sp>
        <p:nvSpPr>
          <p:cNvPr id="4" name="Slide Number Placeholder 3"/>
          <p:cNvSpPr>
            <a:spLocks noGrp="1"/>
          </p:cNvSpPr>
          <p:nvPr>
            <p:ph type="sldNum" sz="quarter" idx="10"/>
          </p:nvPr>
        </p:nvSpPr>
        <p:spPr/>
        <p:txBody>
          <a:bodyPr/>
          <a:lstStyle/>
          <a:p>
            <a:fld id="{57B090F5-3C66-4682-A28E-242CCC7037F5}" type="slidenum">
              <a:rPr lang="en-CA" altLang="en-CA" smtClean="0">
                <a:solidFill>
                  <a:prstClr val="black"/>
                </a:solidFill>
              </a:rPr>
              <a:pPr/>
              <a:t>20</a:t>
            </a:fld>
            <a:endParaRPr lang="en-CA" altLang="en-CA">
              <a:solidFill>
                <a:prstClr val="black"/>
              </a:solidFill>
            </a:endParaRPr>
          </a:p>
        </p:txBody>
      </p:sp>
    </p:spTree>
    <p:extLst>
      <p:ext uri="{BB962C8B-B14F-4D97-AF65-F5344CB8AC3E}">
        <p14:creationId xmlns:p14="http://schemas.microsoft.com/office/powerpoint/2010/main" xmlns="" val="3156181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21</a:t>
            </a:fld>
            <a:endParaRPr lang="en-US" dirty="0"/>
          </a:p>
        </p:txBody>
      </p:sp>
    </p:spTree>
    <p:extLst>
      <p:ext uri="{BB962C8B-B14F-4D97-AF65-F5344CB8AC3E}">
        <p14:creationId xmlns:p14="http://schemas.microsoft.com/office/powerpoint/2010/main" xmlns="" val="3250102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AA5111-A6B5-45B1-B17D-A18B8A6236C6}" type="slidenum">
              <a:rPr lang="en-CA" smtClean="0"/>
              <a:pPr/>
              <a:t>22</a:t>
            </a:fld>
            <a:endParaRPr lang="en-CA"/>
          </a:p>
        </p:txBody>
      </p:sp>
    </p:spTree>
    <p:extLst>
      <p:ext uri="{BB962C8B-B14F-4D97-AF65-F5344CB8AC3E}">
        <p14:creationId xmlns:p14="http://schemas.microsoft.com/office/powerpoint/2010/main" xmlns="" val="420912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702310" y="4421823"/>
            <a:ext cx="5618480" cy="4189095"/>
          </a:xfrm>
          <a:prstGeom prst="rect">
            <a:avLst/>
          </a:prstGeom>
        </p:spPr>
        <p:txBody>
          <a:bodyPr lIns="91425" tIns="91425" rIns="91425" bIns="91425" numCol="1" anchor="t" anchorCtr="0">
            <a:noAutofit/>
          </a:bodyPr>
          <a:lstStyle/>
          <a:p>
            <a:pPr lvl="0">
              <a:buFont typeface="Arial" pitchFamily="34" charset="0"/>
              <a:buChar char="•"/>
            </a:pPr>
            <a:r>
              <a:rPr lang="en-US" sz="1200" kern="1200" dirty="0" smtClean="0">
                <a:solidFill>
                  <a:schemeClr val="tx1"/>
                </a:solidFill>
                <a:latin typeface="+mn-lt"/>
                <a:ea typeface="+mn-ea"/>
                <a:cs typeface="+mn-cs"/>
              </a:rPr>
              <a:t>Module 1 of the ECOP resources will focus on the rationale for why a municipality would likely be interested in pursuing a Community Energy Plan (CEP); the benefits that occur from a CEP; who the benefits incur to; why the municipality is so important in this effort; who needs to be involved; steps associated with the development of a CEP; and how it fits into overall municipal planning and decision making. </a:t>
            </a:r>
          </a:p>
          <a:p>
            <a:pPr lvl="0">
              <a:buFont typeface="Arial" pitchFamily="34" charset="0"/>
              <a:buChar char="•"/>
            </a:pPr>
            <a:r>
              <a:rPr lang="en-US" sz="1200" kern="1200" dirty="0" smtClean="0">
                <a:solidFill>
                  <a:schemeClr val="tx1"/>
                </a:solidFill>
                <a:latin typeface="+mn-lt"/>
                <a:ea typeface="+mn-ea"/>
                <a:cs typeface="+mn-cs"/>
              </a:rPr>
              <a:t>We will also explore some resources that can support its development. </a:t>
            </a:r>
          </a:p>
          <a:p>
            <a:pPr>
              <a:spcBef>
                <a:spcPts val="0"/>
              </a:spcBef>
              <a:buNone/>
            </a:pPr>
            <a:endParaRPr dirty="0"/>
          </a:p>
        </p:txBody>
      </p:sp>
      <p:sp>
        <p:nvSpPr>
          <p:cNvPr id="34" name="Shape 3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4130299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Percent growth in expected cost of energy, community-wide, : Three  cities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smtClean="0">
                <a:solidFill>
                  <a:schemeClr val="tx1"/>
                </a:solidFill>
                <a:latin typeface="+mn-lt"/>
                <a:ea typeface="+mn-ea"/>
                <a:cs typeface="+mn-cs"/>
              </a:rPr>
              <a:t>There is also uncertainty around how carbon pricing might impact energy spending at the community level. Some municipalities and businesses are incorporating anticipated (or “shadow”) carbon pricing levels into their forward-looking planning to make major investments resilient to any future pricing of carbon.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Furthermore, energy</a:t>
            </a:r>
            <a:r>
              <a:rPr lang="en-US" baseline="0" dirty="0" smtClean="0"/>
              <a:t> prices are volatile. </a:t>
            </a:r>
            <a:r>
              <a:rPr lang="en-CA" sz="1200" b="0" i="0" u="none" strike="noStrike" kern="1200" baseline="0" dirty="0" smtClean="0">
                <a:solidFill>
                  <a:schemeClr val="tx1"/>
                </a:solidFill>
                <a:latin typeface="+mn-lt"/>
                <a:ea typeface="+mn-ea"/>
                <a:cs typeface="+mn-cs"/>
              </a:rPr>
              <a:t>This risk can be hedged by reducing energy costs thorough energy conservation and efficiency, and harnessing opportunities for local energy 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ECF4AE0-4C54-40C7-AD33-D5B69B898844}" type="slidenum">
              <a:rPr lang="en-CA" smtClean="0"/>
              <a:pPr/>
              <a:t>23</a:t>
            </a:fld>
            <a:endParaRPr lang="en-CA"/>
          </a:p>
        </p:txBody>
      </p:sp>
    </p:spTree>
    <p:extLst>
      <p:ext uri="{BB962C8B-B14F-4D97-AF65-F5344CB8AC3E}">
        <p14:creationId xmlns:p14="http://schemas.microsoft.com/office/powerpoint/2010/main" xmlns="" val="2098067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CF4AE0-4C54-40C7-AD33-D5B69B898844}" type="slidenum">
              <a:rPr lang="en-CA" smtClean="0"/>
              <a:pPr/>
              <a:t>24</a:t>
            </a:fld>
            <a:endParaRPr lang="en-CA"/>
          </a:p>
        </p:txBody>
      </p:sp>
    </p:spTree>
    <p:extLst>
      <p:ext uri="{BB962C8B-B14F-4D97-AF65-F5344CB8AC3E}">
        <p14:creationId xmlns:p14="http://schemas.microsoft.com/office/powerpoint/2010/main" xmlns="" val="2378920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CF4AE0-4C54-40C7-AD33-D5B69B898844}" type="slidenum">
              <a:rPr lang="en-CA" smtClean="0"/>
              <a:pPr/>
              <a:t>25</a:t>
            </a:fld>
            <a:endParaRPr lang="en-CA"/>
          </a:p>
        </p:txBody>
      </p:sp>
    </p:spTree>
    <p:extLst>
      <p:ext uri="{BB962C8B-B14F-4D97-AF65-F5344CB8AC3E}">
        <p14:creationId xmlns:p14="http://schemas.microsoft.com/office/powerpoint/2010/main" xmlns="" val="31688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CEPs can enable communities to measure cost savings</a:t>
            </a:r>
            <a:r>
              <a:rPr lang="en-CA" baseline="0" dirty="0" smtClean="0"/>
              <a:t> potential of a suite of energy actions.</a:t>
            </a:r>
            <a:endParaRPr lang="en-CA" baseline="0" dirty="0"/>
          </a:p>
        </p:txBody>
      </p:sp>
      <p:sp>
        <p:nvSpPr>
          <p:cNvPr id="4" name="Slide Number Placeholder 3"/>
          <p:cNvSpPr>
            <a:spLocks noGrp="1"/>
          </p:cNvSpPr>
          <p:nvPr>
            <p:ph type="sldNum" sz="quarter" idx="10"/>
          </p:nvPr>
        </p:nvSpPr>
        <p:spPr/>
        <p:txBody>
          <a:bodyPr/>
          <a:lstStyle/>
          <a:p>
            <a:fld id="{FECF4AE0-4C54-40C7-AD33-D5B69B898844}" type="slidenum">
              <a:rPr lang="en-CA" smtClean="0"/>
              <a:pPr/>
              <a:t>26</a:t>
            </a:fld>
            <a:endParaRPr lang="en-CA"/>
          </a:p>
        </p:txBody>
      </p:sp>
    </p:spTree>
    <p:extLst>
      <p:ext uri="{BB962C8B-B14F-4D97-AF65-F5344CB8AC3E}">
        <p14:creationId xmlns:p14="http://schemas.microsoft.com/office/powerpoint/2010/main" xmlns="" val="1487130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Energy efficiency</a:t>
            </a:r>
            <a:r>
              <a:rPr lang="en-CA" baseline="0" dirty="0" smtClean="0"/>
              <a:t> upgrades can reduce for low/fixed-income residents</a:t>
            </a:r>
          </a:p>
          <a:p>
            <a:pPr marL="171450" indent="-171450">
              <a:buFont typeface="Arial" panose="020B0604020202020204" pitchFamily="34" charset="0"/>
              <a:buChar char="•"/>
            </a:pPr>
            <a:r>
              <a:rPr lang="en-CA" baseline="0" dirty="0" smtClean="0"/>
              <a:t>Alternative energy solutions can result in significant savings at the local level</a:t>
            </a:r>
          </a:p>
          <a:p>
            <a:pPr marL="171450" indent="-171450">
              <a:buFont typeface="Arial" panose="020B0604020202020204" pitchFamily="34" charset="0"/>
              <a:buChar char="•"/>
            </a:pPr>
            <a:r>
              <a:rPr lang="en-CA" baseline="0" dirty="0" smtClean="0"/>
              <a:t>Integrating land use and transportation can reduce the need for private vehicles – reducing spending on gasoline</a:t>
            </a:r>
          </a:p>
          <a:p>
            <a:pPr marL="0" indent="0">
              <a:buFont typeface="Arial" panose="020B0604020202020204" pitchFamily="34" charset="0"/>
              <a:buNone/>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smtClean="0"/>
              <a:t>Example: </a:t>
            </a:r>
            <a:r>
              <a:rPr lang="en-CA" b="0" baseline="0" dirty="0" smtClean="0"/>
              <a:t>Distr</a:t>
            </a:r>
            <a:r>
              <a:rPr lang="en-CA" sz="1200" kern="1200" dirty="0" smtClean="0">
                <a:solidFill>
                  <a:schemeClr val="tx1"/>
                </a:solidFill>
                <a:effectLst/>
                <a:latin typeface="+mn-lt"/>
                <a:ea typeface="+mn-ea"/>
                <a:cs typeface="+mn-cs"/>
              </a:rPr>
              <a:t>ict energy</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systems can contribute to not only improved energy resiliency, but can also contribute to lowering the operating costs for local businesses.  Some estimates reveal that the businesses and owners of buildings connected to district energy can achieve savings of nearly $3 per square foot a year on utility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CA" b="1" baseline="0" dirty="0" smtClean="0"/>
          </a:p>
          <a:p>
            <a:r>
              <a:rPr lang="en-CA" b="1" baseline="0" dirty="0" smtClean="0"/>
              <a:t>Example</a:t>
            </a:r>
            <a:r>
              <a:rPr lang="en-CA" baseline="0" dirty="0" smtClean="0"/>
              <a:t>:  </a:t>
            </a:r>
            <a:r>
              <a:rPr lang="en-CA" dirty="0" smtClean="0">
                <a:solidFill>
                  <a:srgbClr val="3F3E3C"/>
                </a:solidFill>
                <a:latin typeface="AAUZU Q+ Gotham"/>
              </a:rPr>
              <a:t>The Governments of Manitoba, Québec, Newfoundland and Labrador, The Northwest Territories, Yukon, and Ontario recently announced that they are establishing a pan-Canadian taskforce aimed at reducing the use of diesel to produce electricity in remote communities. </a:t>
            </a:r>
            <a:endParaRPr lang="en-CA" dirty="0" smtClean="0"/>
          </a:p>
          <a:p>
            <a:pPr marL="0" indent="0">
              <a:buFont typeface="Arial" panose="020B0604020202020204" pitchFamily="34" charset="0"/>
              <a:buNone/>
            </a:pPr>
            <a:endParaRPr lang="en-CA"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smtClean="0">
                <a:latin typeface="Calibri" panose="020F0502020204030204" pitchFamily="34" charset="0"/>
                <a:ea typeface="MS Mincho" panose="02020609040205080304" pitchFamily="49" charset="-128"/>
                <a:cs typeface="Times New Roman" panose="02020603050405020304" pitchFamily="18" charset="0"/>
              </a:rPr>
              <a:t>Example</a:t>
            </a:r>
            <a:r>
              <a:rPr lang="en-US" dirty="0" smtClean="0">
                <a:latin typeface="Calibri" panose="020F0502020204030204" pitchFamily="34" charset="0"/>
                <a:ea typeface="MS Mincho" panose="02020609040205080304" pitchFamily="49" charset="-128"/>
                <a:cs typeface="Times New Roman" panose="02020603050405020304" pitchFamily="18" charset="0"/>
              </a:rPr>
              <a:t> Horizon Utilities and Niagara Regional Housing Authority partnership</a:t>
            </a:r>
            <a:endParaRPr lang="en-CA" dirty="0" smtClean="0"/>
          </a:p>
          <a:p>
            <a:endParaRPr lang="en-CA" dirty="0"/>
          </a:p>
        </p:txBody>
      </p:sp>
      <p:sp>
        <p:nvSpPr>
          <p:cNvPr id="4" name="Slide Number Placeholder 3"/>
          <p:cNvSpPr>
            <a:spLocks noGrp="1"/>
          </p:cNvSpPr>
          <p:nvPr>
            <p:ph type="sldNum" sz="quarter" idx="10"/>
          </p:nvPr>
        </p:nvSpPr>
        <p:spPr/>
        <p:txBody>
          <a:bodyPr/>
          <a:lstStyle/>
          <a:p>
            <a:fld id="{FECF4AE0-4C54-40C7-AD33-D5B69B898844}" type="slidenum">
              <a:rPr lang="en-CA" smtClean="0"/>
              <a:pPr/>
              <a:t>27</a:t>
            </a:fld>
            <a:endParaRPr lang="en-CA"/>
          </a:p>
        </p:txBody>
      </p:sp>
    </p:spTree>
    <p:extLst>
      <p:ext uri="{BB962C8B-B14F-4D97-AF65-F5344CB8AC3E}">
        <p14:creationId xmlns:p14="http://schemas.microsoft.com/office/powerpoint/2010/main" xmlns="" val="713708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CA" b="1" dirty="0" smtClean="0"/>
              <a:t>Creating jobs: </a:t>
            </a:r>
            <a:r>
              <a:rPr lang="en-US" dirty="0" smtClean="0"/>
              <a:t>Retrofitting homes &amp; buildings, Green energy projects, Manufacturing products,</a:t>
            </a:r>
            <a:r>
              <a:rPr lang="en-US" baseline="0" dirty="0" smtClean="0"/>
              <a:t> </a:t>
            </a:r>
            <a:r>
              <a:rPr lang="en-US" dirty="0" smtClean="0"/>
              <a:t>Product &amp; service providers, Professional services, Information tools &amp; “apps”, Research &amp; innovation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1" dirty="0" smtClean="0"/>
          </a:p>
          <a:p>
            <a:pPr marL="171450" indent="-171450">
              <a:buFont typeface="Arial" panose="020B0604020202020204" pitchFamily="34" charset="0"/>
              <a:buChar char="•"/>
            </a:pPr>
            <a:r>
              <a:rPr lang="en-CA" b="1" dirty="0" smtClean="0"/>
              <a:t>Attracting Local Investment and Retaining Local</a:t>
            </a:r>
            <a:r>
              <a:rPr lang="en-CA" b="1" baseline="0" dirty="0" smtClean="0"/>
              <a:t> Business</a:t>
            </a:r>
            <a:r>
              <a:rPr lang="en-CA" b="1" dirty="0" smtClean="0"/>
              <a:t>:</a:t>
            </a:r>
            <a:r>
              <a:rPr lang="en-CA" b="1" baseline="0" dirty="0" smtClean="0"/>
              <a:t> </a:t>
            </a:r>
            <a:r>
              <a:rPr lang="en-CA" sz="1200" b="0" i="0" u="none" strike="noStrike" kern="1200" baseline="0" dirty="0" smtClean="0">
                <a:solidFill>
                  <a:schemeClr val="tx1"/>
                </a:solidFill>
                <a:latin typeface="+mn-lt"/>
                <a:ea typeface="+mn-ea"/>
                <a:cs typeface="+mn-cs"/>
              </a:rPr>
              <a:t>// Ex</a:t>
            </a:r>
            <a:r>
              <a:rPr lang="en-US" sz="1200" i="1" kern="1200" dirty="0" smtClean="0">
                <a:solidFill>
                  <a:schemeClr val="tx1"/>
                </a:solidFill>
                <a:effectLst/>
                <a:latin typeface="+mn-lt"/>
                <a:ea typeface="+mn-ea"/>
                <a:cs typeface="+mn-cs"/>
              </a:rPr>
              <a:t>ample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Polycon</a:t>
            </a:r>
            <a:r>
              <a:rPr lang="en-US" sz="1200" kern="1200" dirty="0" smtClean="0">
                <a:solidFill>
                  <a:schemeClr val="tx1"/>
                </a:solidFill>
                <a:effectLst/>
                <a:latin typeface="+mn-lt"/>
                <a:ea typeface="+mn-ea"/>
                <a:cs typeface="+mn-cs"/>
              </a:rPr>
              <a:t> Car Parts In Guelph or Canadian Solar (</a:t>
            </a:r>
            <a:r>
              <a:rPr lang="en-US" sz="1200" kern="1200" dirty="0" err="1" smtClean="0">
                <a:solidFill>
                  <a:schemeClr val="tx1"/>
                </a:solidFill>
                <a:effectLst/>
                <a:latin typeface="+mn-lt"/>
                <a:ea typeface="+mn-ea"/>
                <a:cs typeface="+mn-cs"/>
              </a:rPr>
              <a:t>Polycon</a:t>
            </a:r>
            <a:r>
              <a:rPr lang="en-US" sz="1200" kern="1200" dirty="0" smtClean="0">
                <a:solidFill>
                  <a:schemeClr val="tx1"/>
                </a:solidFill>
                <a:effectLst/>
                <a:latin typeface="+mn-lt"/>
                <a:ea typeface="+mn-ea"/>
                <a:cs typeface="+mn-cs"/>
              </a:rPr>
              <a:t> parts connection to DE system saving 2 million per year or Canadian Solar selected to locate in Guelph area due to CEP) and the role that the CEP had in creating an economic investment strategy to attractive business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Economic</a:t>
            </a:r>
            <a:r>
              <a:rPr lang="en-US" sz="1200" b="1" kern="1200" baseline="0" dirty="0" smtClean="0">
                <a:solidFill>
                  <a:schemeClr val="tx1"/>
                </a:solidFill>
                <a:effectLst/>
                <a:latin typeface="+mn-lt"/>
                <a:ea typeface="+mn-ea"/>
                <a:cs typeface="+mn-cs"/>
              </a:rPr>
              <a:t> Development as a result of improved integration between land use and transportation</a:t>
            </a:r>
            <a:r>
              <a:rPr lang="en-US" sz="1200" kern="1200" baseline="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kern="1200" baseline="0" dirty="0" smtClean="0">
                <a:solidFill>
                  <a:schemeClr val="tx1"/>
                </a:solidFill>
                <a:effectLst/>
                <a:latin typeface="+mn-lt"/>
                <a:ea typeface="+mn-ea"/>
                <a:cs typeface="+mn-cs"/>
              </a:rPr>
              <a:t>Induced Spending: </a:t>
            </a:r>
            <a:r>
              <a:rPr lang="en-CA" sz="1200" b="0" kern="1200" baseline="0" dirty="0" smtClean="0">
                <a:solidFill>
                  <a:schemeClr val="tx1"/>
                </a:solidFill>
                <a:effectLst/>
                <a:latin typeface="+mn-lt"/>
                <a:ea typeface="+mn-ea"/>
                <a:cs typeface="+mn-cs"/>
              </a:rPr>
              <a:t>As a result of residents having higher disposable incomes. Businesses reduced operating expenses. Induced spending benefits also includes increased s</a:t>
            </a:r>
            <a:r>
              <a:rPr lang="en-CA" sz="1200" kern="1200" baseline="0" dirty="0" smtClean="0">
                <a:solidFill>
                  <a:schemeClr val="tx1"/>
                </a:solidFill>
                <a:effectLst/>
                <a:latin typeface="+mn-lt"/>
                <a:ea typeface="+mn-ea"/>
                <a:cs typeface="+mn-cs"/>
              </a:rPr>
              <a:t>pending as a result of more livable/walkable communities – increased local spending, reduced commute times. (e.g. NYC 1% of transportation budget on active transportation budget resulted in increased spending at local shops and businesses.</a:t>
            </a: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FECF4AE0-4C54-40C7-AD33-D5B69B898844}" type="slidenum">
              <a:rPr lang="en-CA" smtClean="0"/>
              <a:pPr/>
              <a:t>28</a:t>
            </a:fld>
            <a:endParaRPr lang="en-CA"/>
          </a:p>
        </p:txBody>
      </p:sp>
    </p:spTree>
    <p:extLst>
      <p:ext uri="{BB962C8B-B14F-4D97-AF65-F5344CB8AC3E}">
        <p14:creationId xmlns:p14="http://schemas.microsoft.com/office/powerpoint/2010/main" xmlns="" val="1649817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b="1" i="0" u="none" strike="noStrike" kern="1200" baseline="0" dirty="0" smtClean="0">
                <a:solidFill>
                  <a:schemeClr val="tx1"/>
                </a:solidFill>
                <a:latin typeface="+mn-lt"/>
                <a:ea typeface="+mn-ea"/>
                <a:cs typeface="+mn-cs"/>
              </a:rPr>
              <a:t>Vibrant</a:t>
            </a:r>
            <a:r>
              <a:rPr lang="en-CA" sz="1200" b="0" i="0" u="none" strike="noStrike" kern="1200" baseline="0" dirty="0" smtClean="0">
                <a:solidFill>
                  <a:schemeClr val="tx1"/>
                </a:solidFill>
                <a:latin typeface="+mn-lt"/>
                <a:ea typeface="+mn-ea"/>
                <a:cs typeface="+mn-cs"/>
              </a:rPr>
              <a:t>: Redevelopment or renewal of a neighbourhood provides a unique opportunity to better integrate energy and land use, and can result in significant energy savings. Revitalization projects are increasingly aiming to create sustainable, liveable communities, designed for smarter energy management. Features include improved public transit, active transportation infrastructure, building design, integration between land use and transportation, and distributed energy resources.</a:t>
            </a:r>
          </a:p>
          <a:p>
            <a:pPr marL="171450" indent="-171450">
              <a:buFont typeface="Arial" panose="020B0604020202020204" pitchFamily="34" charset="0"/>
              <a:buChar char="•"/>
            </a:pPr>
            <a:r>
              <a:rPr lang="en-CA" sz="1200" b="1" i="0" u="none" strike="noStrike" kern="1200" baseline="0" dirty="0" smtClean="0">
                <a:solidFill>
                  <a:schemeClr val="tx1"/>
                </a:solidFill>
                <a:latin typeface="+mn-lt"/>
                <a:ea typeface="+mn-ea"/>
                <a:cs typeface="+mn-cs"/>
              </a:rPr>
              <a:t>Resilience</a:t>
            </a:r>
            <a:r>
              <a:rPr lang="en-CA" sz="1200" b="0" i="0" u="none" strike="noStrike" kern="1200" baseline="0" dirty="0" smtClean="0">
                <a:solidFill>
                  <a:schemeClr val="tx1"/>
                </a:solidFill>
                <a:latin typeface="+mn-lt"/>
                <a:ea typeface="+mn-ea"/>
                <a:cs typeface="+mn-cs"/>
              </a:rPr>
              <a:t>: </a:t>
            </a:r>
            <a:r>
              <a:rPr lang="en-CA" b="0" baseline="0" dirty="0" smtClean="0"/>
              <a:t>E.g. </a:t>
            </a:r>
            <a:r>
              <a:rPr lang="en-CA" sz="1200" b="0" i="0" u="none" strike="noStrike" kern="1200" baseline="0" dirty="0" smtClean="0">
                <a:solidFill>
                  <a:schemeClr val="tx1"/>
                </a:solidFill>
                <a:latin typeface="+mn-lt"/>
                <a:ea typeface="+mn-ea"/>
                <a:cs typeface="+mn-cs"/>
              </a:rPr>
              <a:t>IBM moved their entire corporate headquarters and labs to Markham, Ontario in 2000, a move credited </a:t>
            </a:r>
            <a:r>
              <a:rPr lang="en-CA" sz="1200" b="0" i="1" u="none" strike="noStrike" kern="1200" baseline="0" dirty="0" smtClean="0">
                <a:solidFill>
                  <a:schemeClr val="tx1"/>
                </a:solidFill>
                <a:latin typeface="+mn-lt"/>
                <a:ea typeface="+mn-ea"/>
                <a:cs typeface="+mn-cs"/>
              </a:rPr>
              <a:t>to</a:t>
            </a:r>
            <a:r>
              <a:rPr lang="en-CA" sz="1200" b="0" i="0" u="none" strike="noStrike" kern="1200" baseline="0" dirty="0" smtClean="0">
                <a:solidFill>
                  <a:schemeClr val="tx1"/>
                </a:solidFill>
                <a:latin typeface="+mn-lt"/>
                <a:ea typeface="+mn-ea"/>
                <a:cs typeface="+mn-cs"/>
              </a:rPr>
              <a:t> the development of a local district energy system that provides clean, reliable, and affordable energy from multiple sources. </a:t>
            </a:r>
          </a:p>
          <a:p>
            <a:pPr marL="171450" indent="-171450">
              <a:buFont typeface="Arial" panose="020B0604020202020204" pitchFamily="34" charset="0"/>
              <a:buChar char="•"/>
            </a:pPr>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Resilient energy systems are also important in on-grid communities. The interruption or loss of energy supply from major natural disasters can leave wide areas without power for extended periods of time, including critical services such as hospitals, water pumping stations, and transit providers. This can create long term, negative economic impacts, as well as serious public health and safety risks. The Ontario ice storm in 2013, as with the Québec and Ontario ice storm in 1998, left millions without power for days in winter weather.</a:t>
            </a:r>
          </a:p>
          <a:p>
            <a:pPr marL="0" indent="0">
              <a:buFont typeface="Arial" panose="020B0604020202020204" pitchFamily="34" charset="0"/>
              <a:buNone/>
            </a:pPr>
            <a:endParaRPr lang="en-CA"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CF4AE0-4C54-40C7-AD33-D5B69B898844}" type="slidenum">
              <a:rPr lang="en-CA" smtClean="0"/>
              <a:pPr/>
              <a:t>29</a:t>
            </a:fld>
            <a:endParaRPr lang="en-CA"/>
          </a:p>
        </p:txBody>
      </p:sp>
    </p:spTree>
    <p:extLst>
      <p:ext uri="{BB962C8B-B14F-4D97-AF65-F5344CB8AC3E}">
        <p14:creationId xmlns:p14="http://schemas.microsoft.com/office/powerpoint/2010/main" xmlns="" val="2307474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Health benefits can arise as a result of :</a:t>
            </a:r>
            <a:br>
              <a:rPr lang="en-CA" sz="1200" b="0" i="0" u="none" strike="noStrike" kern="1200" baseline="0" dirty="0" smtClean="0">
                <a:solidFill>
                  <a:schemeClr val="tx1"/>
                </a:solidFill>
                <a:latin typeface="+mn-lt"/>
                <a:ea typeface="+mn-ea"/>
                <a:cs typeface="+mn-cs"/>
              </a:rPr>
            </a:br>
            <a:endParaRPr lang="en-CA"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Opportunities for active transportation</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Improved air quality</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Example: An evaluation of various scenarios for expanding light rail and bus rapid transit in the Region of Waterloo, Ontario, found that the project could lead to air quality improvements that could prevent from 31-61 hospital admissions and reduce costs of health care by $8.7 million - $16.6 million over 30 years. 	</a:t>
            </a:r>
          </a:p>
          <a:p>
            <a:pPr marL="0" indent="0">
              <a:buFont typeface="Arial" panose="020B0604020202020204" pitchFamily="34" charset="0"/>
              <a:buNone/>
            </a:pPr>
            <a:endParaRPr lang="en-CA"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CF4AE0-4C54-40C7-AD33-D5B69B898844}" type="slidenum">
              <a:rPr lang="en-CA" smtClean="0"/>
              <a:pPr/>
              <a:t>30</a:t>
            </a:fld>
            <a:endParaRPr lang="en-CA"/>
          </a:p>
        </p:txBody>
      </p:sp>
    </p:spTree>
    <p:extLst>
      <p:ext uri="{BB962C8B-B14F-4D97-AF65-F5344CB8AC3E}">
        <p14:creationId xmlns:p14="http://schemas.microsoft.com/office/powerpoint/2010/main" xmlns="" val="1818562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702310" y="4421823"/>
            <a:ext cx="5618480" cy="4189095"/>
          </a:xfrm>
          <a:prstGeom prst="rect">
            <a:avLst/>
          </a:prstGeom>
        </p:spPr>
        <p:txBody>
          <a:bodyPr lIns="91425" tIns="91425" rIns="91425" bIns="91425" numCol="1" anchor="t" anchorCtr="0">
            <a:noAutofit/>
          </a:bodyPr>
          <a:lstStyle/>
          <a:p>
            <a:pPr marL="0" marR="0" lvl="0" indent="0" algn="l" defTabSz="914400" rtl="0" eaLnBrk="1"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speaking to the benefits and value of a CEP to various stakeholders it is important to recognize that each stakeholder will have their own priorities. For example some of the likely Council and Senior management priorities that can be furthered via a CEP include: List above </a:t>
            </a:r>
          </a:p>
          <a:p>
            <a:pPr>
              <a:spcBef>
                <a:spcPts val="0"/>
              </a:spcBef>
              <a:buNone/>
            </a:pPr>
            <a:endParaRPr dirty="0"/>
          </a:p>
        </p:txBody>
      </p:sp>
      <p:sp>
        <p:nvSpPr>
          <p:cNvPr id="158" name="Shape 15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2559750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5" name="Shape 215"/>
          <p:cNvSpPr txBox="1">
            <a:spLocks noGrp="1"/>
          </p:cNvSpPr>
          <p:nvPr>
            <p:ph type="body" idx="1"/>
          </p:nvPr>
        </p:nvSpPr>
        <p:spPr>
          <a:xfrm>
            <a:off x="702310" y="4421823"/>
            <a:ext cx="5618480" cy="4189095"/>
          </a:xfrm>
          <a:prstGeom prst="rect">
            <a:avLst/>
          </a:prstGeom>
          <a:noFill/>
          <a:ln>
            <a:noFill/>
          </a:ln>
        </p:spPr>
        <p:txBody>
          <a:bodyPr lIns="93300" tIns="46650" rIns="93300" bIns="46650" numCol="1"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The </a:t>
            </a:r>
            <a:r>
              <a:rPr lang="en-US" sz="1200" b="0" i="0" u="none" strike="noStrike" cap="none" baseline="0" dirty="0">
                <a:solidFill>
                  <a:schemeClr val="dk1"/>
                </a:solidFill>
                <a:latin typeface="Calibri"/>
                <a:ea typeface="Calibri"/>
                <a:cs typeface="Calibri"/>
                <a:sym typeface="Calibri"/>
              </a:rPr>
              <a:t>CEP process allows the municipality and the community to explore the following questions: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What is the direction the city is growing in?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How important is energy as a driver?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Are there limitations to energy supply?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Are there opportunities for efficiency and local generation, putting energy waste to work?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Does the City want to retain energy dollars for other uses?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Does the City want to tap into new sources of revenue?</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Does the City want to use its assets in a more efficient way</a:t>
            </a:r>
            <a:r>
              <a:rPr lang="en-US"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defTabSz="914400" rtl="0" eaLnBrk="1" latinLnBrk="0" hangingPunct="1">
              <a:lnSpc>
                <a:spcPct val="100000"/>
              </a:lnSpc>
              <a:spcBef>
                <a:spcPts val="0"/>
              </a:spcBef>
              <a:spcAft>
                <a:spcPts val="0"/>
              </a:spcAft>
              <a:buClrTx/>
              <a:buSzPct val="25000"/>
              <a:buFontTx/>
              <a:buNone/>
              <a:tabLst/>
              <a:defRPr/>
            </a:pPr>
            <a:r>
              <a:rPr lang="en-US" sz="1200" b="0" i="0" u="none" strike="noStrike" cap="none" baseline="0" dirty="0" smtClean="0">
                <a:solidFill>
                  <a:schemeClr val="dk1"/>
                </a:solidFill>
                <a:latin typeface="Calibri"/>
                <a:ea typeface="Calibri"/>
                <a:cs typeface="Calibri"/>
                <a:sym typeface="Calibri"/>
              </a:rPr>
              <a:t>The question isn’t so much what your community can do for Community Energy Planning, but more about what Community Energy Planning can do for your community. And in many cases it can do a lot. </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 </a:t>
            </a:r>
          </a:p>
        </p:txBody>
      </p:sp>
      <p:sp>
        <p:nvSpPr>
          <p:cNvPr id="216" name="Shape 216"/>
          <p:cNvSpPr txBox="1">
            <a:spLocks noGrp="1"/>
          </p:cNvSpPr>
          <p:nvPr>
            <p:ph type="sldNum" idx="12"/>
          </p:nvPr>
        </p:nvSpPr>
        <p:spPr>
          <a:xfrm>
            <a:off x="3978132" y="8842028"/>
            <a:ext cx="3043343" cy="465454"/>
          </a:xfrm>
          <a:prstGeom prst="rect">
            <a:avLst/>
          </a:prstGeom>
          <a:noFill/>
          <a:ln>
            <a:noFill/>
          </a:ln>
        </p:spPr>
        <p:txBody>
          <a:bodyPr lIns="93300" tIns="46650" rIns="93300" bIns="46650" numCol="1"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32</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39187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lvl="0">
              <a:buFont typeface="Arial" pitchFamily="34" charset="0"/>
              <a:buChar char="•"/>
            </a:pPr>
            <a:r>
              <a:rPr lang="en-CA" sz="1200" kern="1200" dirty="0" smtClean="0">
                <a:solidFill>
                  <a:schemeClr val="tx1"/>
                </a:solidFill>
                <a:latin typeface="+mn-lt"/>
                <a:ea typeface="+mn-ea"/>
                <a:cs typeface="+mn-cs"/>
              </a:rPr>
              <a:t>It’s a good idea to start with a definition for CEP so we can all start from a common place as we travel this CEP path.</a:t>
            </a:r>
          </a:p>
          <a:p>
            <a:pPr lvl="0">
              <a:buFont typeface="Arial" pitchFamily="34" charset="0"/>
              <a:buChar char="•"/>
            </a:pPr>
            <a:r>
              <a:rPr lang="en-CA" sz="1200" kern="1200" dirty="0" smtClean="0">
                <a:solidFill>
                  <a:schemeClr val="tx1"/>
                </a:solidFill>
                <a:latin typeface="+mn-lt"/>
                <a:ea typeface="+mn-ea"/>
                <a:cs typeface="+mn-cs"/>
              </a:rPr>
              <a:t>There has been some confusion related to the term Municipal Energy Planning and Community Energy Planning. They are meant to refer to the same thing and while there has been some confusion regarding the name of the MOE Municipal Energy Planning program (which we will discuss more in the resources section of this presentation), Municipal Energy Planning and Community Energy refer to the same thing. </a:t>
            </a:r>
          </a:p>
          <a:p>
            <a:pPr lvl="0">
              <a:buFont typeface="Arial" pitchFamily="34" charset="0"/>
              <a:buChar char="•"/>
            </a:pPr>
            <a:r>
              <a:rPr lang="en-CA" sz="1200" kern="1200" dirty="0" smtClean="0">
                <a:solidFill>
                  <a:schemeClr val="tx1"/>
                </a:solidFill>
                <a:latin typeface="+mn-lt"/>
                <a:ea typeface="+mn-ea"/>
                <a:cs typeface="+mn-cs"/>
              </a:rPr>
              <a:t>It is important to highlight that CEPs and MEPs do not simply focus on energy planning from the perspective of the corporation of the municipality. </a:t>
            </a:r>
          </a:p>
          <a:p>
            <a:pPr lvl="0">
              <a:buFont typeface="Arial" pitchFamily="34" charset="0"/>
              <a:buChar char="•"/>
            </a:pPr>
            <a:r>
              <a:rPr lang="en-CA" sz="1200" kern="1200" dirty="0" smtClean="0">
                <a:solidFill>
                  <a:schemeClr val="tx1"/>
                </a:solidFill>
                <a:latin typeface="+mn-lt"/>
                <a:ea typeface="+mn-ea"/>
                <a:cs typeface="+mn-cs"/>
              </a:rPr>
              <a:t>While how the municipality uses energy will be one component of the CEP, the CEP will go beyond that and explore how the community as a whole (including the municipality) uses energy. From the municipal corporate perspective it will bring together municipal planning and transportation departments. </a:t>
            </a:r>
          </a:p>
          <a:p>
            <a:pPr lvl="0">
              <a:buFont typeface="Arial" pitchFamily="34" charset="0"/>
              <a:buChar char="•"/>
            </a:pPr>
            <a:r>
              <a:rPr lang="en-CA" sz="1200" kern="1200" dirty="0" smtClean="0">
                <a:solidFill>
                  <a:schemeClr val="tx1"/>
                </a:solidFill>
                <a:latin typeface="+mn-lt"/>
                <a:ea typeface="+mn-ea"/>
                <a:cs typeface="+mn-cs"/>
              </a:rPr>
              <a:t>It is also important to include a wider stakeholder group in the CEP including utilities, and other public stakeholders such as schools and hospitals, the commercial, and industrial sectors, business and residential associations. This will provide a more robust CEP and identify and engage others better enabling the CEP to understand and influence how the community as a whole uses energy. </a:t>
            </a:r>
          </a:p>
          <a:p>
            <a:pPr lvl="0">
              <a:buFont typeface="Arial" pitchFamily="34" charset="0"/>
              <a:buChar char="•"/>
            </a:pPr>
            <a:r>
              <a:rPr lang="en-CA" sz="1200" kern="1200" dirty="0" smtClean="0">
                <a:solidFill>
                  <a:schemeClr val="tx1"/>
                </a:solidFill>
                <a:latin typeface="+mn-lt"/>
                <a:ea typeface="+mn-ea"/>
                <a:cs typeface="+mn-cs"/>
              </a:rPr>
              <a:t>The reason the Province’s MOE used the term Municipal Energy Planning as opposed to CEP is because they wanted to make it clear that the resources for the program were only accessible to municipalities as opposed to others in the community because they recognized how integral a municipality was to have as the lead and facilitator of this process. We will see why that is the case as we go through this Modules as well as the other Modules. </a:t>
            </a:r>
          </a:p>
          <a:p>
            <a:pPr lvl="0">
              <a:buFont typeface="Arial" pitchFamily="34" charset="0"/>
              <a:buChar char="•"/>
            </a:pPr>
            <a:r>
              <a:rPr lang="en-CA" sz="1200" kern="1200" dirty="0" smtClean="0">
                <a:solidFill>
                  <a:schemeClr val="tx1"/>
                </a:solidFill>
                <a:latin typeface="+mn-lt"/>
                <a:ea typeface="+mn-ea"/>
                <a:cs typeface="+mn-cs"/>
              </a:rPr>
              <a:t>In addition when we speak about community energy planning it’s not simply about electrical energy. It is looking at thermal energy (how we heat and even cool our buildings, it looks at transportation energy use and the land use planning and development patterns and growth that greatly influence how energy is used. </a:t>
            </a:r>
          </a:p>
          <a:p>
            <a:pPr marL="0" marR="0" lvl="0" indent="0" algn="l" rtl="0">
              <a:spcBef>
                <a:spcPts val="0"/>
              </a:spcBef>
              <a:buFont typeface="Arial" pitchFamily="34" charset="0"/>
              <a:buChar char="•"/>
            </a:pPr>
            <a:endParaRPr lang="en-CA" sz="1200" b="0" i="0" u="none" strike="noStrike" cap="none" baseline="0" dirty="0" smtClean="0">
              <a:solidFill>
                <a:schemeClr val="dk1"/>
              </a:solidFill>
              <a:latin typeface="Calibri"/>
              <a:ea typeface="Calibri"/>
              <a:cs typeface="Calibri"/>
              <a:sym typeface="Calibri"/>
            </a:endParaRPr>
          </a:p>
          <a:p>
            <a:endParaRPr lang="en-CA" baseline="0" dirty="0" smtClean="0"/>
          </a:p>
        </p:txBody>
      </p:sp>
      <p:sp>
        <p:nvSpPr>
          <p:cNvPr id="4" name="Slide Number Placeholder 3"/>
          <p:cNvSpPr>
            <a:spLocks noGrp="1"/>
          </p:cNvSpPr>
          <p:nvPr>
            <p:ph type="sldNum" sz="quarter" idx="10"/>
          </p:nvPr>
        </p:nvSpPr>
        <p:spPr/>
        <p:txBody>
          <a:bodyPr/>
          <a:lstStyle/>
          <a:p>
            <a:fld id="{BD315AFB-62D7-451E-A4BF-30303EE19A29}" type="slidenum">
              <a:rPr lang="en-CA" smtClean="0"/>
              <a:pPr/>
              <a:t>4</a:t>
            </a:fld>
            <a:endParaRPr lang="en-CA"/>
          </a:p>
        </p:txBody>
      </p:sp>
    </p:spTree>
    <p:extLst>
      <p:ext uri="{BB962C8B-B14F-4D97-AF65-F5344CB8AC3E}">
        <p14:creationId xmlns:p14="http://schemas.microsoft.com/office/powerpoint/2010/main" xmlns="" val="4031921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numCol="1">
            <a:normAutofit/>
          </a:bodyPr>
          <a:lstStyle/>
          <a:p>
            <a:pPr marL="0" marR="0" lvl="0" indent="0" algn="l" defTabSz="914400" rtl="0" eaLnBrk="1"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These are additional resources that can be helpful in promoting and developing a successful CEP within your community. </a:t>
            </a:r>
          </a:p>
          <a:p>
            <a:pPr marL="0" marR="0" lvl="0" indent="0" algn="l" defTabSz="914400" rtl="0" eaLnBrk="1" latinLnBrk="0" hangingPunct="1">
              <a:lnSpc>
                <a:spcPct val="100000"/>
              </a:lnSpc>
              <a:spcBef>
                <a:spcPts val="0"/>
              </a:spcBef>
              <a:spcAft>
                <a:spcPts val="0"/>
              </a:spcAft>
              <a:buClrTx/>
              <a:buSzTx/>
              <a:buFontTx/>
              <a:buNone/>
              <a:tabLst/>
              <a:defRPr/>
            </a:pPr>
            <a:endParaRPr lang="en-US" sz="1200" dirty="0" smtClean="0">
              <a:solidFill>
                <a:schemeClr val="dk1"/>
              </a:solidFill>
              <a:latin typeface="Calibri" pitchFamily="34" charset="0"/>
              <a:ea typeface="Calibri"/>
              <a:cs typeface="Calibri" pitchFamily="34" charset="0"/>
              <a:sym typeface="Calibri"/>
            </a:endParaRPr>
          </a:p>
          <a:p>
            <a:pPr marL="0" marR="0" lvl="0" indent="0" algn="l" defTabSz="914400" rtl="0" eaLnBrk="1" latinLnBrk="0" hangingPunct="1">
              <a:lnSpc>
                <a:spcPct val="100000"/>
              </a:lnSpc>
              <a:spcBef>
                <a:spcPts val="0"/>
              </a:spcBef>
              <a:spcAft>
                <a:spcPts val="0"/>
              </a:spcAft>
              <a:buClrTx/>
              <a:buSzTx/>
              <a:buFontTx/>
              <a:buNone/>
              <a:tabLst/>
              <a:defRPr/>
            </a:pPr>
            <a:r>
              <a:rPr lang="en-US" sz="1800" b="1" dirty="0" smtClean="0">
                <a:solidFill>
                  <a:schemeClr val="dk1"/>
                </a:solidFill>
                <a:latin typeface="Calibri" pitchFamily="34" charset="0"/>
                <a:ea typeface="Calibri"/>
                <a:cs typeface="Calibri" pitchFamily="34" charset="0"/>
                <a:sym typeface="Calibri"/>
              </a:rPr>
              <a:t>For</a:t>
            </a:r>
            <a:r>
              <a:rPr lang="en-US" sz="1800" b="1" baseline="0" dirty="0" smtClean="0">
                <a:solidFill>
                  <a:schemeClr val="dk1"/>
                </a:solidFill>
                <a:latin typeface="Calibri" pitchFamily="34" charset="0"/>
                <a:ea typeface="Calibri"/>
                <a:cs typeface="Calibri" pitchFamily="34" charset="0"/>
                <a:sym typeface="Calibri"/>
              </a:rPr>
              <a:t> spreadsheet and tutorial for </a:t>
            </a:r>
            <a:r>
              <a:rPr lang="en-US" sz="1800" b="1" dirty="0" smtClean="0">
                <a:solidFill>
                  <a:schemeClr val="dk1"/>
                </a:solidFill>
                <a:latin typeface="Calibri" pitchFamily="34" charset="0"/>
                <a:ea typeface="Calibri"/>
                <a:cs typeface="Calibri" pitchFamily="34" charset="0"/>
                <a:sym typeface="Calibri"/>
              </a:rPr>
              <a:t>Turning Energy Inventories into Energy Dollars Inventories (send email to Gabriella at gkalapos@cleanairpartnership.org) </a:t>
            </a:r>
          </a:p>
          <a:p>
            <a:endParaRPr lang="en-US" dirty="0"/>
          </a:p>
        </p:txBody>
      </p:sp>
      <p:sp>
        <p:nvSpPr>
          <p:cNvPr id="4" name="Slide Number Placeholder 3"/>
          <p:cNvSpPr>
            <a:spLocks noGrp="1"/>
          </p:cNvSpPr>
          <p:nvPr>
            <p:ph type="sldNum" idx="10"/>
          </p:nvPr>
        </p:nvSpPr>
        <p:spPr/>
        <p:txBody>
          <a:bodyPr numCol="1"/>
          <a:lstStyle/>
          <a:p>
            <a:pPr marL="0" lvl="0" indent="0">
              <a:spcBef>
                <a:spcPts val="0"/>
              </a:spcBef>
              <a:buSzPct val="25000"/>
              <a:buNone/>
            </a:pPr>
            <a:fld id="{00000000-1234-1234-1234-123412341234}" type="slidenum">
              <a:rPr lang="en-US" smtClean="0"/>
              <a:pPr marL="0" lvl="0" indent="0">
                <a:spcBef>
                  <a:spcPts val="0"/>
                </a:spcBef>
                <a:buSzPct val="25000"/>
                <a:buNone/>
              </a:pPr>
              <a:t>34</a:t>
            </a:fld>
            <a:endParaRPr lang="en-US" dirty="0"/>
          </a:p>
        </p:txBody>
      </p:sp>
    </p:spTree>
    <p:extLst>
      <p:ext uri="{BB962C8B-B14F-4D97-AF65-F5344CB8AC3E}">
        <p14:creationId xmlns:p14="http://schemas.microsoft.com/office/powerpoint/2010/main" xmlns="" val="1595054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2" name="Shape 192"/>
          <p:cNvSpPr txBox="1">
            <a:spLocks noGrp="1"/>
          </p:cNvSpPr>
          <p:nvPr>
            <p:ph type="body" idx="1"/>
          </p:nvPr>
        </p:nvSpPr>
        <p:spPr>
          <a:xfrm>
            <a:off x="702310" y="4421823"/>
            <a:ext cx="5618480" cy="4189095"/>
          </a:xfrm>
          <a:prstGeom prst="rect">
            <a:avLst/>
          </a:prstGeom>
          <a:noFill/>
          <a:ln>
            <a:noFill/>
          </a:ln>
        </p:spPr>
        <p:txBody>
          <a:bodyPr lIns="93300" tIns="46650" rIns="93300" bIns="46650" numCol="1" anchor="t" anchorCtr="0">
            <a:noAutofit/>
          </a:bodyPr>
          <a:lstStyle/>
          <a:p>
            <a:pPr lvl="0"/>
            <a:r>
              <a:rPr lang="en-US" sz="1200" kern="1200" dirty="0" smtClean="0">
                <a:solidFill>
                  <a:schemeClr val="tx1"/>
                </a:solidFill>
                <a:latin typeface="+mn-lt"/>
                <a:ea typeface="+mn-ea"/>
                <a:cs typeface="+mn-cs"/>
              </a:rPr>
              <a:t>Covers the financial resources that are available to support municipal costs associated with the development of a CEP/MEP. </a:t>
            </a:r>
          </a:p>
          <a:p>
            <a:pPr lvl="0"/>
            <a:r>
              <a:rPr lang="en-US" sz="1200" kern="1200" dirty="0" smtClean="0">
                <a:solidFill>
                  <a:schemeClr val="tx1"/>
                </a:solidFill>
                <a:latin typeface="+mn-lt"/>
                <a:ea typeface="+mn-ea"/>
                <a:cs typeface="+mn-cs"/>
              </a:rPr>
              <a:t>The possibility exists that the majority of municipal costs associated with the development of a CEP can be leveraged via these resources thereby greatly reducing the financial burden on the municipality.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978132" y="8842028"/>
            <a:ext cx="3043343" cy="465454"/>
          </a:xfrm>
          <a:prstGeom prst="rect">
            <a:avLst/>
          </a:prstGeom>
          <a:noFill/>
          <a:ln>
            <a:noFill/>
          </a:ln>
        </p:spPr>
        <p:txBody>
          <a:bodyPr lIns="93300" tIns="46650" rIns="93300" bIns="46650" numCol="1"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35</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598862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9" name="Shape 199"/>
          <p:cNvSpPr txBox="1">
            <a:spLocks noGrp="1"/>
          </p:cNvSpPr>
          <p:nvPr>
            <p:ph type="body" idx="1"/>
          </p:nvPr>
        </p:nvSpPr>
        <p:spPr>
          <a:xfrm>
            <a:off x="702310" y="4421823"/>
            <a:ext cx="5618480" cy="4189095"/>
          </a:xfrm>
          <a:prstGeom prst="rect">
            <a:avLst/>
          </a:prstGeom>
          <a:noFill/>
          <a:ln>
            <a:noFill/>
          </a:ln>
        </p:spPr>
        <p:txBody>
          <a:bodyPr lIns="93300" tIns="46650" rIns="93300" bIns="46650" numCol="1"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FCM’s CEP (needs to meet the requirements of the FCM PCP Milestones framework) </a:t>
            </a:r>
          </a:p>
        </p:txBody>
      </p:sp>
      <p:sp>
        <p:nvSpPr>
          <p:cNvPr id="200" name="Shape 200"/>
          <p:cNvSpPr txBox="1">
            <a:spLocks noGrp="1"/>
          </p:cNvSpPr>
          <p:nvPr>
            <p:ph type="sldNum" idx="12"/>
          </p:nvPr>
        </p:nvSpPr>
        <p:spPr>
          <a:xfrm>
            <a:off x="3978132" y="8842028"/>
            <a:ext cx="3043343" cy="465454"/>
          </a:xfrm>
          <a:prstGeom prst="rect">
            <a:avLst/>
          </a:prstGeom>
          <a:noFill/>
          <a:ln>
            <a:noFill/>
          </a:ln>
        </p:spPr>
        <p:txBody>
          <a:bodyPr lIns="93300" tIns="46650" rIns="93300" bIns="46650" numCol="1"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36</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79457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cap="none" baseline="0" dirty="0" smtClean="0">
                <a:solidFill>
                  <a:schemeClr val="dk1"/>
                </a:solidFill>
                <a:latin typeface="+mn-lt"/>
                <a:ea typeface="Arial"/>
                <a:cs typeface="Arial"/>
                <a:sym typeface="Arial"/>
              </a:rPr>
              <a:t>While CEPs are led by municipalities, it requires a range of stakeholders to get from setting objectives/targets to developing and implementing a detailed plan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engaging staff, stakeholders and working with Council to begin developing a CEP, questions about the contents and logistics may be raised. Here are some things to consider before getting started:</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General Outcomes/Deliverables (Goals &amp; Vision)</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Identify what the CEP aims to achieve:</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integrates energy into municipal planning processes</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supports environmental goals as part of a GHG reduction strategy</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enhances energy efficiency in the municipal corporation or in the wider community;</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develops specific actions that support a broader sustainability strategy in your municipality</a:t>
            </a:r>
            <a:endParaRPr lang="en-US" sz="1200" b="0" i="0" u="none" strike="noStrike" kern="1200" cap="none" baseline="0" dirty="0" smtClean="0">
              <a:solidFill>
                <a:schemeClr val="tx1"/>
              </a:solidFill>
              <a:latin typeface="+mn-lt"/>
              <a:ea typeface="+mn-ea"/>
              <a:cs typeface="+mn-cs"/>
              <a:sym typeface="Arial"/>
            </a:endParaRPr>
          </a:p>
          <a:p>
            <a:pPr marL="0" lvl="0" indent="0">
              <a:buFontTx/>
              <a:buNone/>
            </a:pPr>
            <a:r>
              <a:rPr lang="en-US" sz="1200" b="1" i="0" u="none" strike="noStrike" kern="1200" baseline="0" dirty="0" smtClean="0">
                <a:solidFill>
                  <a:schemeClr val="tx1"/>
                </a:solidFill>
                <a:latin typeface="+mn-lt"/>
                <a:ea typeface="+mn-ea"/>
                <a:cs typeface="+mn-cs"/>
              </a:rPr>
              <a:t>Time frame</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Is this a ten or twenty year plan? Will it be reviewed every 5 years like an Official Plan or does it correspond to the time frame in other key City documents like the strategic plan or the business plan?</a:t>
            </a:r>
          </a:p>
          <a:p>
            <a:pPr marL="0" lvl="0" indent="0">
              <a:buFontTx/>
              <a:buNone/>
            </a:pPr>
            <a:r>
              <a:rPr lang="en-US" sz="1200" b="1" i="0" u="none" strike="noStrike" kern="1200" baseline="0" dirty="0" smtClean="0">
                <a:solidFill>
                  <a:schemeClr val="tx1"/>
                </a:solidFill>
                <a:latin typeface="+mn-lt"/>
                <a:ea typeface="+mn-ea"/>
                <a:cs typeface="+mn-cs"/>
              </a:rPr>
              <a:t>Scope</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Decide which sectors will be included in the CEP - consider residential, commercial, institutional, industrial, agricultural and transportation sectors.</a:t>
            </a:r>
          </a:p>
          <a:p>
            <a:pPr marL="0" lvl="0" indent="0">
              <a:buFontTx/>
              <a:buNone/>
            </a:pPr>
            <a:r>
              <a:rPr lang="en-US" sz="1200" b="1" i="0" u="none" strike="noStrike" kern="1200" baseline="0" dirty="0" smtClean="0">
                <a:solidFill>
                  <a:schemeClr val="tx1"/>
                </a:solidFill>
                <a:latin typeface="+mn-lt"/>
                <a:ea typeface="+mn-ea"/>
                <a:cs typeface="+mn-cs"/>
              </a:rPr>
              <a:t>Stakeholders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Identify key energy-related stakeholders that can provide information, resources, strategy direction and technical support to the project.</a:t>
            </a:r>
          </a:p>
          <a:p>
            <a:endParaRPr lang="en-US" sz="2800" b="0" i="0" u="none" strike="noStrike" kern="1200" baseline="0" dirty="0" smtClean="0">
              <a:solidFill>
                <a:schemeClr val="tx1"/>
              </a:solidFill>
              <a:latin typeface="+mn-lt"/>
              <a:ea typeface="+mn-ea"/>
              <a:cs typeface="+mn-cs"/>
            </a:endParaRPr>
          </a:p>
          <a:p>
            <a:r>
              <a:rPr lang="en-US" sz="2800" b="1" i="0" u="none" strike="noStrike" kern="1200" baseline="0" dirty="0" smtClean="0">
                <a:solidFill>
                  <a:schemeClr val="tx1"/>
                </a:solidFill>
                <a:latin typeface="+mn-lt"/>
                <a:ea typeface="+mn-ea"/>
                <a:cs typeface="+mn-cs"/>
              </a:rPr>
              <a:t>Other</a:t>
            </a:r>
            <a:r>
              <a:rPr lang="en-US" sz="2800" b="0" i="0" u="none" strike="noStrike" kern="1200" baseline="0" dirty="0" smtClean="0">
                <a:solidFill>
                  <a:schemeClr val="tx1"/>
                </a:solidFill>
                <a:latin typeface="+mn-lt"/>
                <a:ea typeface="+mn-ea"/>
                <a:cs typeface="+mn-cs"/>
              </a:rPr>
              <a:t>: Available funding, other resources, work team, project leadership within the municipality, framing the narrative (</a:t>
            </a:r>
            <a:r>
              <a:rPr lang="en-US" sz="1200" b="0" i="0" u="none" strike="noStrike" kern="1200" baseline="0" dirty="0" smtClean="0">
                <a:solidFill>
                  <a:schemeClr val="tx1"/>
                </a:solidFill>
                <a:latin typeface="+mn-lt"/>
                <a:ea typeface="+mn-ea"/>
                <a:cs typeface="+mn-cs"/>
              </a:rPr>
              <a:t>By discussing and documenting these key considerations your team will have framed a narrative and developed a vocabulary for talking about energy in your community. This narrative can become the basis for the key messages that will frame the communications strategy for the CEP.)</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(Source: Community Energy Planning in Ontario: A Primer, 2013)</a:t>
            </a:r>
          </a:p>
          <a:p>
            <a:pPr marL="0" marR="0" indent="0" algn="l" defTabSz="914400" rtl="0" eaLnBrk="1"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http://www.questcanada.org/primer</a:t>
            </a:r>
          </a:p>
          <a:p>
            <a:pPr marL="174708"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7B090F5-3C66-4682-A28E-242CCC7037F5}" type="slidenum">
              <a:rPr lang="en-CA" altLang="en-CA" smtClean="0">
                <a:solidFill>
                  <a:prstClr val="black"/>
                </a:solidFill>
              </a:rPr>
              <a:pPr/>
              <a:t>5</a:t>
            </a:fld>
            <a:endParaRPr lang="en-CA" altLang="en-CA">
              <a:solidFill>
                <a:prstClr val="black"/>
              </a:solidFill>
            </a:endParaRPr>
          </a:p>
        </p:txBody>
      </p:sp>
    </p:spTree>
    <p:extLst>
      <p:ext uri="{BB962C8B-B14F-4D97-AF65-F5344CB8AC3E}">
        <p14:creationId xmlns:p14="http://schemas.microsoft.com/office/powerpoint/2010/main" xmlns="" val="400393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1" name="Shape 41"/>
          <p:cNvSpPr txBox="1">
            <a:spLocks noGrp="1"/>
          </p:cNvSpPr>
          <p:nvPr>
            <p:ph type="body" idx="1"/>
          </p:nvPr>
        </p:nvSpPr>
        <p:spPr>
          <a:xfrm>
            <a:off x="271077" y="4183380"/>
            <a:ext cx="6468245" cy="5113019"/>
          </a:xfrm>
          <a:prstGeom prst="rect">
            <a:avLst/>
          </a:prstGeom>
          <a:noFill/>
          <a:ln>
            <a:noFill/>
          </a:ln>
        </p:spPr>
        <p:txBody>
          <a:bodyPr lIns="91425" tIns="91425" rIns="91425" bIns="91425" numCol="1" anchor="t" anchorCtr="0">
            <a:noAutofit/>
          </a:bodyPr>
          <a:lstStyle/>
          <a:p>
            <a:pPr marL="0" lvl="0" indent="0">
              <a:buFont typeface="Arial" panose="020B0604020202020204" pitchFamily="34" charset="0"/>
              <a:buNone/>
            </a:pPr>
            <a:r>
              <a:rPr lang="en-CA" altLang="en-CA" sz="1200" kern="1200" dirty="0" smtClean="0">
                <a:solidFill>
                  <a:schemeClr val="tx1"/>
                </a:solidFill>
                <a:effectLst/>
                <a:latin typeface="+mn-lt"/>
                <a:ea typeface="+mn-ea"/>
                <a:cs typeface="+mn-cs"/>
              </a:rPr>
              <a:t>Image</a:t>
            </a:r>
            <a:r>
              <a:rPr lang="en-CA" altLang="en-CA" sz="1200" kern="1200" baseline="0" dirty="0" smtClean="0">
                <a:solidFill>
                  <a:schemeClr val="tx1"/>
                </a:solidFill>
                <a:effectLst/>
                <a:latin typeface="+mn-lt"/>
                <a:ea typeface="+mn-ea"/>
                <a:cs typeface="+mn-cs"/>
              </a:rPr>
              <a:t> </a:t>
            </a:r>
            <a:r>
              <a:rPr lang="en-CA" altLang="en-CA" sz="1200" kern="1200" dirty="0" smtClean="0">
                <a:solidFill>
                  <a:schemeClr val="tx1"/>
                </a:solidFill>
                <a:effectLst/>
                <a:latin typeface="+mn-lt"/>
                <a:ea typeface="+mn-ea"/>
                <a:cs typeface="+mn-cs"/>
              </a:rPr>
              <a:t>Source:</a:t>
            </a:r>
            <a:r>
              <a:rPr lang="en-CA" altLang="en-CA" sz="1200" kern="1200" baseline="0" dirty="0" smtClean="0">
                <a:solidFill>
                  <a:schemeClr val="tx1"/>
                </a:solidFill>
                <a:effectLst/>
                <a:latin typeface="+mn-lt"/>
                <a:ea typeface="+mn-ea"/>
                <a:cs typeface="+mn-cs"/>
              </a:rPr>
              <a:t> Natural Resources Canada</a:t>
            </a:r>
            <a:endParaRPr lang="en-CA" alt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altLang="en-CA" sz="1200" kern="1200" dirty="0" smtClean="0">
                <a:solidFill>
                  <a:schemeClr val="tx1"/>
                </a:solidFill>
                <a:effectLst/>
                <a:latin typeface="+mn-lt"/>
                <a:ea typeface="+mn-ea"/>
                <a:cs typeface="+mn-cs"/>
              </a:rPr>
              <a:t>This image is from </a:t>
            </a:r>
            <a:r>
              <a:rPr lang="en-CA" altLang="en-CA" sz="1200" kern="1200" dirty="0" err="1" smtClean="0">
                <a:solidFill>
                  <a:schemeClr val="tx1"/>
                </a:solidFill>
                <a:effectLst/>
                <a:latin typeface="+mn-lt"/>
                <a:ea typeface="+mn-ea"/>
                <a:cs typeface="+mn-cs"/>
              </a:rPr>
              <a:t>NRCan</a:t>
            </a:r>
            <a:r>
              <a:rPr lang="en-CA" altLang="en-CA" sz="1200" kern="1200" dirty="0" smtClean="0">
                <a:solidFill>
                  <a:schemeClr val="tx1"/>
                </a:solidFill>
                <a:effectLst/>
                <a:latin typeface="+mn-lt"/>
                <a:ea typeface="+mn-ea"/>
                <a:cs typeface="+mn-cs"/>
              </a:rPr>
              <a:t> and speaks to the vision of many CEPs – thriving, vibrant communities that</a:t>
            </a:r>
            <a:r>
              <a:rPr lang="en-CA" altLang="en-CA" sz="1200" kern="1200" baseline="0" dirty="0" smtClean="0">
                <a:solidFill>
                  <a:schemeClr val="tx1"/>
                </a:solidFill>
                <a:effectLst/>
                <a:latin typeface="+mn-lt"/>
                <a:ea typeface="+mn-ea"/>
                <a:cs typeface="+mn-cs"/>
              </a:rPr>
              <a:t> make smart energy decisions. </a:t>
            </a:r>
            <a:r>
              <a:rPr lang="en-CA" altLang="en-CA" sz="1200" kern="1200" dirty="0" smtClean="0">
                <a:solidFill>
                  <a:schemeClr val="tx1"/>
                </a:solidFill>
                <a:effectLst/>
                <a:latin typeface="+mn-lt"/>
                <a:ea typeface="+mn-ea"/>
                <a:cs typeface="+mn-cs"/>
              </a:rPr>
              <a:t>I will take a step back and go over where Canadian cities are today and talk about why we need Smart Energy Communities.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know that Canadian communities are major consumers of energy, and emitters of GHG emissions</a:t>
            </a:r>
            <a:endParaRPr lang="en-CA" alt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What’s really startling is that over the last decade, energy demand in communities has risen by nearly 20 percent in Canada.  If we continue to do produce and consume energy the way we do today (by the choices we make about how we move around, our buildings, our land use choices), business-as-usual scenarios show that energy consumed in communities could increase by 75% by 2050 (compared to 2006 levels)</a:t>
            </a:r>
            <a:r>
              <a:rPr lang="en-CA" altLang="en-CA"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CA" altLang="en-CA" sz="1200" kern="1200" dirty="0" smtClean="0">
                <a:solidFill>
                  <a:schemeClr val="tx1"/>
                </a:solidFill>
                <a:effectLst/>
                <a:latin typeface="+mn-lt"/>
                <a:ea typeface="+mn-ea"/>
                <a:cs typeface="+mn-cs"/>
              </a:rPr>
              <a:t>What this trend translates to are not only a significant environmental impact through heightened GHGs and consumption of more resources, it also has significant economic, social and health impacts as well which I think are just as important to speak to as the climate impact that would have. </a:t>
            </a:r>
          </a:p>
          <a:p>
            <a:pPr marL="171450" lvl="0" indent="-171450">
              <a:buFont typeface="Arial" panose="020B0604020202020204" pitchFamily="34" charset="0"/>
              <a:buChar char="•"/>
            </a:pPr>
            <a:r>
              <a:rPr lang="en-CA" altLang="en-CA" sz="1200" kern="1200" dirty="0" smtClean="0">
                <a:solidFill>
                  <a:schemeClr val="tx1"/>
                </a:solidFill>
                <a:effectLst/>
                <a:latin typeface="+mn-lt"/>
                <a:ea typeface="+mn-ea"/>
                <a:cs typeface="+mn-cs"/>
              </a:rPr>
              <a:t>Another important point to make is that in Canada energy planning, has traditionally been the purview of the provinces, but with increasing urbanization, growing distributed generation opportunities, we’re seeing growing pressure placed on communities to include energy considerations in their core mandate</a:t>
            </a:r>
          </a:p>
          <a:p>
            <a:pPr marL="0" marR="0" lvl="0" indent="0" algn="l" rtl="0">
              <a:spcBef>
                <a:spcPts val="0"/>
              </a:spcBef>
              <a:buNone/>
            </a:pPr>
            <a:endParaRPr sz="1200" b="0" i="0" u="none" strike="noStrike" cap="none" baseline="0" dirty="0">
              <a:solidFill>
                <a:schemeClr val="dk1"/>
              </a:solidFill>
              <a:latin typeface="Arial"/>
              <a:ea typeface="Arial"/>
              <a:cs typeface="Arial"/>
              <a:sym typeface="Arial"/>
            </a:endParaRPr>
          </a:p>
        </p:txBody>
      </p:sp>
      <p:sp>
        <p:nvSpPr>
          <p:cNvPr id="42" name="Shape 42"/>
          <p:cNvSpPr txBox="1">
            <a:spLocks noGrp="1"/>
          </p:cNvSpPr>
          <p:nvPr>
            <p:ph type="sldNum" idx="12"/>
          </p:nvPr>
        </p:nvSpPr>
        <p:spPr>
          <a:xfrm>
            <a:off x="3978132" y="8842028"/>
            <a:ext cx="3043343" cy="465454"/>
          </a:xfrm>
          <a:prstGeom prst="rect">
            <a:avLst/>
          </a:prstGeom>
          <a:noFill/>
          <a:ln>
            <a:noFill/>
          </a:ln>
        </p:spPr>
        <p:txBody>
          <a:bodyPr lIns="93300" tIns="46650" rIns="93300" bIns="46650" numCol="1"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6</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48036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702310" y="4421823"/>
            <a:ext cx="5618480" cy="4189095"/>
          </a:xfrm>
          <a:prstGeom prst="rect">
            <a:avLst/>
          </a:prstGeom>
        </p:spPr>
        <p:txBody>
          <a:bodyPr lIns="91425" tIns="91425" rIns="91425" bIns="91425" numCol="1" anchor="t" anchorCtr="0">
            <a:noAutofit/>
          </a:bodyPr>
          <a:lstStyle/>
          <a:p>
            <a:pPr lvl="0">
              <a:buFont typeface="Arial" pitchFamily="34" charset="0"/>
              <a:buChar char="•"/>
            </a:pPr>
            <a:endParaRPr lang="en-US" sz="1200" kern="1200" dirty="0">
              <a:solidFill>
                <a:schemeClr val="tx1"/>
              </a:solidFill>
              <a:latin typeface="+mn-lt"/>
              <a:ea typeface="+mn-ea"/>
              <a:cs typeface="+mn-cs"/>
            </a:endParaRPr>
          </a:p>
        </p:txBody>
      </p:sp>
      <p:sp>
        <p:nvSpPr>
          <p:cNvPr id="85" name="Shape 8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819393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numCol="1"/>
          <a:lstStyle/>
          <a:p>
            <a:pPr marL="0" indent="0">
              <a:buFont typeface="Arial" panose="020B0604020202020204" pitchFamily="34" charset="0"/>
              <a:buNone/>
            </a:pPr>
            <a:r>
              <a:rPr lang="en-CA" altLang="en-CA" dirty="0" smtClean="0"/>
              <a:t>Image</a:t>
            </a:r>
            <a:r>
              <a:rPr lang="en-CA" altLang="en-CA" baseline="0" dirty="0" smtClean="0"/>
              <a:t> Source: www.gettingtoimplementation.ca</a:t>
            </a:r>
            <a:endParaRPr lang="en-CA" altLang="en-CA" dirty="0" smtClean="0"/>
          </a:p>
          <a:p>
            <a:endParaRPr lang="en-CA" altLang="en-CA" baseline="0" dirty="0" smtClean="0"/>
          </a:p>
          <a:p>
            <a:pPr marL="0" indent="0">
              <a:buFont typeface="Symbol" panose="05050102010706020507" pitchFamily="18" charset="2"/>
              <a:buNone/>
            </a:pPr>
            <a:endParaRPr lang="en-CA" altLang="en-CA" dirty="0" smtClean="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endParaRPr lang="en-CA" altLang="en-CA" dirty="0" smtClean="0">
              <a:latin typeface="Arial" panose="020B0604020202020204" pitchFamily="34" charset="0"/>
              <a:cs typeface="Arial" panose="020B0604020202020204" pitchFamily="34" charset="0"/>
            </a:endParaRPr>
          </a:p>
          <a:p>
            <a:endParaRPr lang="en-US" sz="1200" kern="1200" dirty="0" smtClean="0">
              <a:solidFill>
                <a:schemeClr val="tx1"/>
              </a:solidFill>
              <a:effectLst/>
              <a:latin typeface="+mn-lt"/>
              <a:ea typeface="+mn-ea"/>
              <a:cs typeface="+mn-cs"/>
            </a:endParaRPr>
          </a:p>
          <a:p>
            <a:endParaRPr lang="en-CA" altLang="en-CA" baseline="0" dirty="0" smtClean="0"/>
          </a:p>
        </p:txBody>
      </p:sp>
      <p:sp>
        <p:nvSpPr>
          <p:cNvPr id="4" name="Slide Number Placeholder 3"/>
          <p:cNvSpPr>
            <a:spLocks noGrp="1"/>
          </p:cNvSpPr>
          <p:nvPr>
            <p:ph type="sldNum" sz="quarter" idx="10"/>
          </p:nvPr>
        </p:nvSpPr>
        <p:spPr/>
        <p:txBody>
          <a:bodyPr numCol="1"/>
          <a:lstStyle/>
          <a:p>
            <a:fld id="{BD315AFB-62D7-451E-A4BF-30303EE19A29}" type="slidenum">
              <a:rPr lang="en-CA" altLang="en-CA" smtClean="0"/>
              <a:pPr/>
              <a:t>8</a:t>
            </a:fld>
            <a:endParaRPr lang="en-CA" altLang="en-CA"/>
          </a:p>
        </p:txBody>
      </p:sp>
    </p:spTree>
    <p:extLst>
      <p:ext uri="{BB962C8B-B14F-4D97-AF65-F5344CB8AC3E}">
        <p14:creationId xmlns:p14="http://schemas.microsoft.com/office/powerpoint/2010/main" xmlns="" val="185178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702310" y="4421823"/>
            <a:ext cx="5618480" cy="4189095"/>
          </a:xfrm>
          <a:prstGeom prst="rect">
            <a:avLst/>
          </a:prstGeom>
        </p:spPr>
        <p:txBody>
          <a:bodyPr lIns="91425" tIns="91425" rIns="91425" bIns="91425" numCol="1" anchor="t" anchorCtr="0">
            <a:noAutofit/>
          </a:bodyPr>
          <a:lstStyle/>
          <a:p>
            <a:pPr lvl="0">
              <a:buFont typeface="Arial" pitchFamily="34" charset="0"/>
              <a:buChar char="•"/>
            </a:pPr>
            <a:r>
              <a:rPr lang="en-US" sz="1200" kern="1200" dirty="0" smtClean="0">
                <a:solidFill>
                  <a:schemeClr val="tx1"/>
                </a:solidFill>
                <a:latin typeface="+mn-lt"/>
                <a:ea typeface="+mn-ea"/>
                <a:cs typeface="+mn-cs"/>
              </a:rPr>
              <a:t>One of the key benefits that comes from CEPs is the ability energy has to be a connector of a variety of different policy and strategic goals as energy plays a factor in each of these areas and provides a mechanism for connecting these various goals together. </a:t>
            </a:r>
          </a:p>
          <a:p>
            <a:pPr lvl="0">
              <a:buFont typeface="Arial" pitchFamily="34" charset="0"/>
              <a:buChar char="•"/>
            </a:pPr>
            <a:r>
              <a:rPr lang="en-US" sz="1200" kern="1200" dirty="0" smtClean="0">
                <a:solidFill>
                  <a:schemeClr val="tx1"/>
                </a:solidFill>
                <a:latin typeface="+mn-lt"/>
                <a:ea typeface="+mn-ea"/>
                <a:cs typeface="+mn-cs"/>
              </a:rPr>
              <a:t>Many municipalities recognize the opportunity that can be achieved by better integration of their various plans and energy is able to support that integration.</a:t>
            </a:r>
            <a:r>
              <a:rPr lang="en-US" sz="1200" kern="1200" baseline="0" dirty="0" smtClean="0">
                <a:solidFill>
                  <a:schemeClr val="tx1"/>
                </a:solidFill>
                <a:latin typeface="+mn-lt"/>
                <a:ea typeface="+mn-ea"/>
                <a:cs typeface="+mn-cs"/>
              </a:rPr>
              <a:t> This</a:t>
            </a:r>
            <a:r>
              <a:rPr lang="en-US" sz="1200" kern="1200" dirty="0" smtClean="0">
                <a:solidFill>
                  <a:schemeClr val="tx1"/>
                </a:solidFill>
                <a:latin typeface="+mn-lt"/>
                <a:ea typeface="+mn-ea"/>
                <a:cs typeface="+mn-cs"/>
              </a:rPr>
              <a:t> enables the energy lens to provide greater benefit to the planning process. For that energy lens to work it needs to be integrated into other planning processes and in that way, the CEP process can help support integration and identify synergies/potential conflicts between the goals of the various municipal plans. </a:t>
            </a:r>
          </a:p>
          <a:p>
            <a:pPr>
              <a:spcBef>
                <a:spcPts val="0"/>
              </a:spcBef>
              <a:buNone/>
            </a:pPr>
            <a:endParaRPr dirty="0"/>
          </a:p>
        </p:txBody>
      </p:sp>
      <p:sp>
        <p:nvSpPr>
          <p:cNvPr id="104" name="Shape 10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407676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702310" y="4421823"/>
            <a:ext cx="5618480" cy="4189095"/>
          </a:xfrm>
          <a:prstGeom prst="rect">
            <a:avLst/>
          </a:prstGeom>
        </p:spPr>
        <p:txBody>
          <a:bodyPr lIns="91425" tIns="91425" rIns="91425" bIns="91425" numCol="1" anchor="t" anchorCtr="0">
            <a:noAutofit/>
          </a:bodyPr>
          <a:lstStyle/>
          <a:p>
            <a:pPr lvl="0">
              <a:buFont typeface="Arial" pitchFamily="34" charset="0"/>
              <a:buChar char="•"/>
            </a:pPr>
            <a:r>
              <a:rPr lang="en-US" sz="1200" kern="1200" dirty="0" smtClean="0">
                <a:solidFill>
                  <a:schemeClr val="tx1"/>
                </a:solidFill>
                <a:latin typeface="+mn-lt"/>
                <a:ea typeface="+mn-ea"/>
                <a:cs typeface="+mn-cs"/>
              </a:rPr>
              <a:t>Municipalities are very actively engaged in the planning process, it’s what municipalities do. </a:t>
            </a:r>
          </a:p>
          <a:p>
            <a:pPr lvl="0">
              <a:buFont typeface="Arial" pitchFamily="34" charset="0"/>
              <a:buChar char="•"/>
            </a:pPr>
            <a:r>
              <a:rPr lang="en-US" sz="1200" kern="1200" dirty="0" smtClean="0">
                <a:solidFill>
                  <a:schemeClr val="tx1"/>
                </a:solidFill>
                <a:latin typeface="+mn-lt"/>
                <a:ea typeface="+mn-ea"/>
                <a:cs typeface="+mn-cs"/>
              </a:rPr>
              <a:t>So energy planning is not something new to a municipality, community energy planning is simply a new lens that is added on to an already existing process. </a:t>
            </a:r>
          </a:p>
          <a:p>
            <a:pPr lvl="0">
              <a:buFont typeface="Arial" pitchFamily="34" charset="0"/>
              <a:buChar char="•"/>
            </a:pPr>
            <a:r>
              <a:rPr lang="en-US" sz="1200" kern="1200" dirty="0" smtClean="0">
                <a:solidFill>
                  <a:schemeClr val="tx1"/>
                </a:solidFill>
                <a:latin typeface="+mn-lt"/>
                <a:ea typeface="+mn-ea"/>
                <a:cs typeface="+mn-cs"/>
              </a:rPr>
              <a:t>While past energy planning may have simply consisted of “hooking up to the grid”, emerging energy systems provide significant more opportunities to meet energy needs in a more diversified and often more local scale approach than past energy systems offered. This has opened up a whole host of new energy opportunities to municipalities and communities and this trend is only likely to continue to grow exponentially. </a:t>
            </a:r>
          </a:p>
          <a:p>
            <a:pPr lvl="0">
              <a:buFont typeface="Arial" pitchFamily="34" charset="0"/>
              <a:buChar char="•"/>
            </a:pPr>
            <a:r>
              <a:rPr lang="en-US" sz="1200" kern="1200" dirty="0" smtClean="0">
                <a:solidFill>
                  <a:schemeClr val="tx1"/>
                </a:solidFill>
                <a:latin typeface="+mn-lt"/>
                <a:ea typeface="+mn-ea"/>
                <a:cs typeface="+mn-cs"/>
              </a:rPr>
              <a:t>One simply needs to think of how fast energy technology is advancing and the opportunities that diversified energy generation and energy storage technologies will offer to the market place over the coming years. Think of the impact that Tesla and other home energy storage systems will have on the energy opportunities as they advance in the marketplace. </a:t>
            </a:r>
          </a:p>
          <a:p>
            <a:pPr lvl="0">
              <a:buFont typeface="Arial" pitchFamily="34" charset="0"/>
              <a:buChar char="•"/>
            </a:pPr>
            <a:r>
              <a:rPr lang="en-US" sz="1200" kern="1200" dirty="0" smtClean="0">
                <a:solidFill>
                  <a:schemeClr val="tx1"/>
                </a:solidFill>
                <a:latin typeface="+mn-lt"/>
                <a:ea typeface="+mn-ea"/>
                <a:cs typeface="+mn-cs"/>
              </a:rPr>
              <a:t>This isn’t an either/or approach between more centralized energy generation distributed via the energy grid and an independent energy source, this is about diversifying options and finding the approach that works best for individual entities (be it a big industry, a commercial enterprise, or a specific development or individual) as well as the collective users of the overall energy system. </a:t>
            </a:r>
          </a:p>
          <a:p>
            <a:pPr>
              <a:spcBef>
                <a:spcPts val="0"/>
              </a:spcBef>
              <a:buNone/>
            </a:pPr>
            <a:endParaRPr dirty="0"/>
          </a:p>
        </p:txBody>
      </p:sp>
      <p:sp>
        <p:nvSpPr>
          <p:cNvPr id="92" name="Shape 9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352082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533400" y="1540669"/>
            <a:ext cx="7772400" cy="1102518"/>
          </a:xfrm>
          <a:prstGeom prst="rect">
            <a:avLst/>
          </a:prstGeom>
          <a:noFill/>
          <a:ln>
            <a:noFill/>
          </a:ln>
        </p:spPr>
        <p:txBody>
          <a:bodyPr lIns="91425" tIns="91425" rIns="91425" bIns="91425" numCol="1" anchor="t" anchorCtr="0"/>
          <a:lstStyle>
            <a:lvl1pPr marL="0" marR="0" indent="0" algn="l" rtl="0">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subTitle" idx="1"/>
          </p:nvPr>
        </p:nvSpPr>
        <p:spPr>
          <a:xfrm>
            <a:off x="533400" y="2400300"/>
            <a:ext cx="6400799" cy="628649"/>
          </a:xfrm>
          <a:prstGeom prst="rect">
            <a:avLst/>
          </a:prstGeom>
          <a:noFill/>
          <a:ln>
            <a:noFill/>
          </a:ln>
        </p:spPr>
        <p:txBody>
          <a:bodyPr lIns="91425" tIns="91425" rIns="91425" bIns="91425" numCol="1" anchor="t" anchorCtr="0"/>
          <a:lstStyle>
            <a:lvl1pPr marL="0" marR="0" indent="0" algn="l" rtl="0">
              <a:spcBef>
                <a:spcPts val="360"/>
              </a:spcBef>
              <a:buClr>
                <a:schemeClr val="dk1"/>
              </a:buClr>
              <a:buFont typeface="Arial"/>
              <a:buNone/>
              <a:defRPr/>
            </a:lvl1pPr>
            <a:lvl2pPr marL="457200" marR="0" indent="0" algn="ctr" rtl="0">
              <a:spcBef>
                <a:spcPts val="36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60"/>
              </a:spcBef>
              <a:buClr>
                <a:srgbClr val="888888"/>
              </a:buClr>
              <a:buFont typeface="Arial"/>
              <a:buNone/>
              <a:defRPr/>
            </a:lvl4pPr>
            <a:lvl5pPr marL="1828800" marR="0" indent="0" algn="ctr" rtl="0">
              <a:spcBef>
                <a:spcPts val="36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9"/>
            <a:ext cx="8229600" cy="857250"/>
          </a:xfrm>
          <a:prstGeom prst="rect">
            <a:avLst/>
          </a:prstGeom>
          <a:noFill/>
          <a:ln>
            <a:noFill/>
          </a:ln>
        </p:spPr>
        <p:txBody>
          <a:bodyPr lIns="91425" tIns="91425" rIns="91425" bIns="91425" numCol="1"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 name="Shape 14"/>
          <p:cNvSpPr txBox="1">
            <a:spLocks noGrp="1"/>
          </p:cNvSpPr>
          <p:nvPr>
            <p:ph type="body" idx="1"/>
          </p:nvPr>
        </p:nvSpPr>
        <p:spPr>
          <a:xfrm>
            <a:off x="457200" y="1200150"/>
            <a:ext cx="8229600" cy="3394472"/>
          </a:xfrm>
          <a:prstGeom prst="rect">
            <a:avLst/>
          </a:prstGeom>
          <a:noFill/>
          <a:ln>
            <a:noFill/>
          </a:ln>
        </p:spPr>
        <p:txBody>
          <a:bodyPr lIns="91425" tIns="91425" rIns="91425" bIns="91425" numCol="1"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cm.ca/home/programs/partners-for-climate-protection/milestone-framework.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www.london.ca/residents/Environment/environmental-initiatives/Pages/Infographics.as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chart" Target="../charts/char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vimeo.com/128497695" TargetMode="External"/><Relationship Id="rId3" Type="http://schemas.openxmlformats.org/officeDocument/2006/relationships/hyperlink" Target="http://www.questcanada.org/events-projects/research/ecop" TargetMode="External"/><Relationship Id="rId7" Type="http://schemas.openxmlformats.org/officeDocument/2006/relationships/hyperlink" Target="http://www.framework.gettingtoimplementation.ca/" TargetMode="External"/><Relationship Id="rId12"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questcanada.org/hub/atlas" TargetMode="External"/><Relationship Id="rId11" Type="http://schemas.openxmlformats.org/officeDocument/2006/relationships/hyperlink" Target="https://vimeo.com/135367510" TargetMode="External"/><Relationship Id="rId5" Type="http://schemas.openxmlformats.org/officeDocument/2006/relationships/hyperlink" Target="http://www.questcanada.org/hub/community-energy-planning" TargetMode="External"/><Relationship Id="rId10" Type="http://schemas.openxmlformats.org/officeDocument/2006/relationships/hyperlink" Target="https://vimeo.com/134124953" TargetMode="External"/><Relationship Id="rId4" Type="http://schemas.openxmlformats.org/officeDocument/2006/relationships/hyperlink" Target="http://www.ieso.ca/Regional-Planning/default.aspx" TargetMode="External"/><Relationship Id="rId9" Type="http://schemas.openxmlformats.org/officeDocument/2006/relationships/hyperlink" Target="https://vimeo.com/134124955"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energy.gov.on.ca/en/municipal-energ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fcm.ca/home/programs/green-municipal-fund.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infrastructure.gc.ca/plan/gtf-fte-eng.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oakville.ca/assets/general%20-%20environment/2011_ESP_FINAL.pdf" TargetMode="External"/><Relationship Id="rId13" Type="http://schemas.openxmlformats.org/officeDocument/2006/relationships/image" Target="../media/image11.gif"/><Relationship Id="rId18" Type="http://schemas.openxmlformats.org/officeDocument/2006/relationships/image" Target="../media/image16.gif"/><Relationship Id="rId3" Type="http://schemas.openxmlformats.org/officeDocument/2006/relationships/image" Target="../media/image8.jpeg"/><Relationship Id="rId21" Type="http://schemas.openxmlformats.org/officeDocument/2006/relationships/image" Target="../media/image19.jpeg"/><Relationship Id="rId7" Type="http://schemas.openxmlformats.org/officeDocument/2006/relationships/hyperlink" Target="https://www.burlington.ca/en/live-and-play/resources/Environment/Burlington_Community_Energy_Plan.pdf" TargetMode="External"/><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6.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haltonhills.ca/calendars/2015/FINAL_Halton%20Hills%20Mayor's%20Community%20Energy%20Plan_May%2015%202015.pdf" TargetMode="External"/><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hyperlink" Target="http://www.london.ca/residents/Environment/Energy/Documents/Community%20Energy%20Plan.pdf" TargetMode="External"/><Relationship Id="rId15" Type="http://schemas.openxmlformats.org/officeDocument/2006/relationships/image" Target="../media/image13.gif"/><Relationship Id="rId23" Type="http://schemas.openxmlformats.org/officeDocument/2006/relationships/image" Target="../media/image21.jpeg"/><Relationship Id="rId10" Type="http://schemas.openxmlformats.org/officeDocument/2006/relationships/hyperlink" Target="http://www.town.newmarket.on.ca/LivingHere/Documents/Planning%20Department/Community%20Energy%20Plan/Newmarket%20Community%20Energy%20Plan.pdf" TargetMode="External"/><Relationship Id="rId19" Type="http://schemas.openxmlformats.org/officeDocument/2006/relationships/image" Target="../media/image17.gif"/><Relationship Id="rId4" Type="http://schemas.openxmlformats.org/officeDocument/2006/relationships/hyperlink" Target="https://guelph.ca/wp-content/uploads/report_communityEnergyInitiative.pdf" TargetMode="External"/><Relationship Id="rId9" Type="http://schemas.openxmlformats.org/officeDocument/2006/relationships/hyperlink" Target="https://www.vaughan.ca/cityhall/environmental_sustainability/Pages/Municipal-Energy-Plan.aspx" TargetMode="External"/><Relationship Id="rId14" Type="http://schemas.openxmlformats.org/officeDocument/2006/relationships/image" Target="../media/image12.png"/><Relationship Id="rId22"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7" name="Shape 17"/>
          <p:cNvSpPr txBox="1">
            <a:spLocks noGrp="1"/>
          </p:cNvSpPr>
          <p:nvPr>
            <p:ph type="ctrTitle"/>
          </p:nvPr>
        </p:nvSpPr>
        <p:spPr>
          <a:xfrm>
            <a:off x="332095" y="2190750"/>
            <a:ext cx="8507103" cy="653859"/>
          </a:xfrm>
          <a:prstGeom prst="rect">
            <a:avLst/>
          </a:prstGeom>
          <a:noFill/>
          <a:ln>
            <a:noFill/>
          </a:ln>
        </p:spPr>
        <p:txBody>
          <a:bodyPr lIns="91425" tIns="45700" rIns="91425" bIns="45700" numCol="1" anchor="t" anchorCtr="0">
            <a:noAutofit/>
          </a:bodyPr>
          <a:lstStyle/>
          <a:p>
            <a:pPr lvl="0">
              <a:spcBef>
                <a:spcPts val="0"/>
              </a:spcBef>
              <a:buClr>
                <a:schemeClr val="dk1"/>
              </a:buClr>
              <a:buSzPct val="25000"/>
            </a:pPr>
            <a:r>
              <a:rPr lang="en-US" sz="4000" b="1" i="0" u="none" strike="noStrike" cap="none" baseline="0" dirty="0" smtClean="0">
                <a:solidFill>
                  <a:schemeClr val="dk1"/>
                </a:solidFill>
                <a:ea typeface="Calibri"/>
                <a:sym typeface="Calibri"/>
              </a:rPr>
              <a:t>Module 1</a:t>
            </a:r>
            <a:endParaRPr lang="en-US" sz="1800" b="1" i="0" u="none" strike="noStrike" cap="none" baseline="0" dirty="0">
              <a:solidFill>
                <a:schemeClr val="dk1"/>
              </a:solidFill>
              <a:ea typeface="Calibri"/>
              <a:sym typeface="Calibri"/>
            </a:endParaRPr>
          </a:p>
        </p:txBody>
      </p:sp>
      <p:sp>
        <p:nvSpPr>
          <p:cNvPr id="10" name="Shape 17"/>
          <p:cNvSpPr txBox="1">
            <a:spLocks/>
          </p:cNvSpPr>
          <p:nvPr/>
        </p:nvSpPr>
        <p:spPr>
          <a:xfrm>
            <a:off x="340562" y="2800350"/>
            <a:ext cx="8507103" cy="653859"/>
          </a:xfrm>
          <a:prstGeom prst="rect">
            <a:avLst/>
          </a:prstGeom>
          <a:noFill/>
          <a:ln>
            <a:noFill/>
          </a:ln>
        </p:spPr>
        <p:txBody>
          <a:bodyPr lIns="91425" tIns="45700" rIns="91425" bIns="45700" numCol="1" anchor="t" anchorCtr="0">
            <a:noAutofit/>
          </a:bodyPr>
          <a:lstStyle>
            <a:lvl1pPr algn="l"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spcBef>
                <a:spcPts val="0"/>
              </a:spcBef>
              <a:buClr>
                <a:schemeClr val="dk1"/>
              </a:buClr>
              <a:buSzPct val="25000"/>
            </a:pPr>
            <a:r>
              <a:rPr lang="en-US" sz="2800" dirty="0">
                <a:solidFill>
                  <a:schemeClr val="dk1"/>
                </a:solidFill>
                <a:latin typeface="+mj-lt"/>
                <a:ea typeface="Calibri"/>
                <a:cs typeface="Calibri"/>
                <a:sym typeface="Calibri"/>
              </a:rPr>
              <a:t>Community Energy Planning </a:t>
            </a:r>
            <a:endParaRPr lang="en-US" sz="2800" dirty="0" smtClean="0">
              <a:solidFill>
                <a:schemeClr val="dk1"/>
              </a:solidFill>
              <a:latin typeface="+mj-lt"/>
              <a:ea typeface="Calibri"/>
              <a:cs typeface="Calibri"/>
              <a:sym typeface="Calibri"/>
            </a:endParaRPr>
          </a:p>
          <a:p>
            <a:pPr>
              <a:spcBef>
                <a:spcPts val="0"/>
              </a:spcBef>
              <a:buClr>
                <a:schemeClr val="dk1"/>
              </a:buClr>
              <a:buSzPct val="25000"/>
            </a:pPr>
            <a:r>
              <a:rPr lang="en-US" sz="2800" dirty="0" smtClean="0">
                <a:solidFill>
                  <a:schemeClr val="dk1"/>
                </a:solidFill>
                <a:latin typeface="+mj-lt"/>
                <a:ea typeface="Calibri"/>
                <a:cs typeface="Calibri"/>
                <a:sym typeface="Calibri"/>
              </a:rPr>
              <a:t>Benefits </a:t>
            </a:r>
            <a:r>
              <a:rPr lang="en-US" sz="2800" dirty="0">
                <a:solidFill>
                  <a:schemeClr val="dk1"/>
                </a:solidFill>
                <a:latin typeface="+mj-lt"/>
                <a:ea typeface="Calibri"/>
                <a:cs typeface="Calibri"/>
                <a:sym typeface="Calibri"/>
              </a:rPr>
              <a:t>and Applications</a:t>
            </a:r>
            <a:endParaRPr lang="en-US" sz="2800" b="0" dirty="0">
              <a:solidFill>
                <a:schemeClr val="dk1"/>
              </a:solidFill>
              <a:latin typeface="+mj-lt"/>
              <a:ea typeface="Calibri"/>
              <a:sym typeface="Calibri"/>
            </a:endParaRPr>
          </a:p>
        </p:txBody>
      </p:sp>
      <p:pic>
        <p:nvPicPr>
          <p:cNvPr id="11" name="Picture 10"/>
          <p:cNvPicPr/>
          <p:nvPr/>
        </p:nvPicPr>
        <p:blipFill>
          <a:blip r:embed="rId3" cstate="print">
            <a:extLst>
              <a:ext uri="{28A0092B-C50C-407E-A947-70E740481C1C}">
                <a14:useLocalDpi xmlns:a14="http://schemas.microsoft.com/office/drawing/2010/main" xmlns="" val="0"/>
              </a:ext>
            </a:extLst>
          </a:blip>
          <a:stretch>
            <a:fillRect/>
          </a:stretch>
        </p:blipFill>
        <p:spPr>
          <a:xfrm>
            <a:off x="5767384" y="4515280"/>
            <a:ext cx="1970757" cy="346075"/>
          </a:xfrm>
          <a:prstGeom prst="rect">
            <a:avLst/>
          </a:prstGeom>
        </p:spPr>
      </p:pic>
      <p:sp>
        <p:nvSpPr>
          <p:cNvPr id="3" name="TextBox 2"/>
          <p:cNvSpPr txBox="1"/>
          <p:nvPr/>
        </p:nvSpPr>
        <p:spPr>
          <a:xfrm>
            <a:off x="340562" y="4614989"/>
            <a:ext cx="3071812" cy="430887"/>
          </a:xfrm>
          <a:prstGeom prst="rect">
            <a:avLst/>
          </a:prstGeom>
          <a:noFill/>
        </p:spPr>
        <p:txBody>
          <a:bodyPr wrap="square" rtlCol="0">
            <a:spAutoFit/>
          </a:bodyPr>
          <a:lstStyle/>
          <a:p>
            <a:r>
              <a:rPr lang="en-CA" sz="1100" dirty="0" smtClean="0"/>
              <a:t>Original: October 2015</a:t>
            </a:r>
          </a:p>
          <a:p>
            <a:r>
              <a:rPr lang="en-CA" sz="1100" dirty="0" smtClean="0"/>
              <a:t>Revised: December 2016</a:t>
            </a:r>
            <a:endParaRPr lang="en-CA" sz="11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628" y="204926"/>
            <a:ext cx="3635877" cy="1985824"/>
          </a:xfrm>
          <a:prstGeom prst="rect">
            <a:avLst/>
          </a:prstGeom>
        </p:spPr>
      </p:pic>
      <p:sp>
        <p:nvSpPr>
          <p:cNvPr id="4" name="TextBox 3"/>
          <p:cNvSpPr txBox="1"/>
          <p:nvPr/>
        </p:nvSpPr>
        <p:spPr>
          <a:xfrm>
            <a:off x="415970" y="3782761"/>
            <a:ext cx="4245084" cy="307777"/>
          </a:xfrm>
          <a:prstGeom prst="rect">
            <a:avLst/>
          </a:prstGeom>
          <a:noFill/>
        </p:spPr>
        <p:txBody>
          <a:bodyPr wrap="square" rtlCol="0">
            <a:spAutoFit/>
          </a:bodyPr>
          <a:lstStyle/>
          <a:p>
            <a:r>
              <a:rPr lang="en-CA" b="1" i="1" dirty="0" smtClean="0"/>
              <a:t>www.questcanada.org/ecop</a:t>
            </a:r>
            <a:endParaRPr lang="en-CA" b="1" i="1" dirty="0"/>
          </a:p>
        </p:txBody>
      </p:sp>
      <p:pic>
        <p:nvPicPr>
          <p:cNvPr id="14" name="Picture 13" descr="CAP_condensed_logo_cmyk_hires.jpg"/>
          <p:cNvPicPr>
            <a:picLocks noChangeAspect="1"/>
          </p:cNvPicPr>
          <p:nvPr/>
        </p:nvPicPr>
        <p:blipFill>
          <a:blip r:embed="rId5"/>
          <a:stretch>
            <a:fillRect/>
          </a:stretch>
        </p:blipFill>
        <p:spPr>
          <a:xfrm>
            <a:off x="8037241" y="4124325"/>
            <a:ext cx="942548" cy="869442"/>
          </a:xfrm>
          <a:prstGeom prst="rect">
            <a:avLst/>
          </a:prstGeom>
        </p:spPr>
      </p:pic>
    </p:spTree>
    <p:extLst>
      <p:ext uri="{BB962C8B-B14F-4D97-AF65-F5344CB8AC3E}">
        <p14:creationId xmlns:p14="http://schemas.microsoft.com/office/powerpoint/2010/main" xmlns="" val="1321383971"/>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0" y="0"/>
            <a:ext cx="9144000" cy="742949"/>
          </a:xfrm>
          <a:prstGeom prst="rect">
            <a:avLst/>
          </a:prstGeom>
          <a:noFill/>
          <a:ln>
            <a:noFill/>
          </a:ln>
        </p:spPr>
        <p:txBody>
          <a:bodyPr lIns="91425" tIns="45700" rIns="91425" bIns="45700" numCol="1" anchor="t" anchorCtr="0">
            <a:noAutofit/>
          </a:bodyPr>
          <a:lstStyle/>
          <a:p>
            <a:pPr marL="0" marR="0" lvl="0" indent="0" algn="l" rtl="0">
              <a:spcBef>
                <a:spcPts val="0"/>
              </a:spcBef>
              <a:buClr>
                <a:schemeClr val="lt1"/>
              </a:buClr>
              <a:buSzPct val="25000"/>
              <a:buFont typeface="Calibri"/>
              <a:buNone/>
            </a:pPr>
            <a:r>
              <a:rPr lang="en-US" sz="3000" b="1" i="0" u="none" strike="noStrike" cap="none" baseline="0" dirty="0">
                <a:solidFill>
                  <a:schemeClr val="tx1"/>
                </a:solidFill>
                <a:latin typeface="+mn-lt"/>
                <a:ea typeface="Calibri"/>
                <a:cs typeface="Calibri"/>
                <a:sym typeface="Calibri"/>
              </a:rPr>
              <a:t>Energy Serves as a Connector</a:t>
            </a:r>
          </a:p>
        </p:txBody>
      </p:sp>
      <p:sp>
        <p:nvSpPr>
          <p:cNvPr id="95" name="Shape 95"/>
          <p:cNvSpPr/>
          <p:nvPr/>
        </p:nvSpPr>
        <p:spPr>
          <a:xfrm>
            <a:off x="3429000" y="742950"/>
            <a:ext cx="1981199" cy="1295400"/>
          </a:xfrm>
          <a:prstGeom prst="downArrowCallout">
            <a:avLst>
              <a:gd name="adj1" fmla="val 25000"/>
              <a:gd name="adj2" fmla="val 25000"/>
              <a:gd name="adj3" fmla="val 25000"/>
              <a:gd name="adj4" fmla="val 64977"/>
            </a:avLst>
          </a:prstGeom>
          <a:solidFill>
            <a:srgbClr val="31859B"/>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b="0" i="0" u="none" strike="noStrike" cap="none" baseline="0" dirty="0">
                <a:solidFill>
                  <a:schemeClr val="lt1"/>
                </a:solidFill>
                <a:latin typeface="+mj-lt"/>
                <a:ea typeface="Calibri"/>
                <a:cs typeface="Calibri"/>
                <a:sym typeface="Calibri"/>
              </a:rPr>
              <a:t>EFFICIENCY</a:t>
            </a:r>
          </a:p>
        </p:txBody>
      </p:sp>
      <p:sp>
        <p:nvSpPr>
          <p:cNvPr id="96" name="Shape 96"/>
          <p:cNvSpPr/>
          <p:nvPr/>
        </p:nvSpPr>
        <p:spPr>
          <a:xfrm>
            <a:off x="6172200" y="819150"/>
            <a:ext cx="2514599" cy="1981199"/>
          </a:xfrm>
          <a:prstGeom prst="leftArrowCallout">
            <a:avLst>
              <a:gd name="adj1" fmla="val 25000"/>
              <a:gd name="adj2" fmla="val 25000"/>
              <a:gd name="adj3" fmla="val 25000"/>
              <a:gd name="adj4" fmla="val 64977"/>
            </a:avLst>
          </a:prstGeom>
          <a:solidFill>
            <a:srgbClr val="953734"/>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b="0" i="0" u="none" strike="noStrike" cap="none" baseline="0" dirty="0">
                <a:solidFill>
                  <a:schemeClr val="lt1"/>
                </a:solidFill>
                <a:latin typeface="+mj-lt"/>
                <a:ea typeface="Calibri"/>
                <a:cs typeface="Calibri"/>
                <a:sym typeface="Calibri"/>
              </a:rPr>
              <a:t>LIVEABILITY</a:t>
            </a:r>
          </a:p>
        </p:txBody>
      </p:sp>
      <p:sp>
        <p:nvSpPr>
          <p:cNvPr id="97" name="Shape 97"/>
          <p:cNvSpPr/>
          <p:nvPr/>
        </p:nvSpPr>
        <p:spPr>
          <a:xfrm>
            <a:off x="3200400" y="4095750"/>
            <a:ext cx="2362200" cy="1047749"/>
          </a:xfrm>
          <a:prstGeom prst="upArrowCallout">
            <a:avLst>
              <a:gd name="adj1" fmla="val 25000"/>
              <a:gd name="adj2" fmla="val 25000"/>
              <a:gd name="adj3" fmla="val 25000"/>
              <a:gd name="adj4" fmla="val 64977"/>
            </a:avLst>
          </a:prstGeom>
          <a:solidFill>
            <a:srgbClr val="5F497A"/>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b="0" i="0" u="none" strike="noStrike" cap="none" baseline="0" dirty="0">
                <a:solidFill>
                  <a:schemeClr val="lt1"/>
                </a:solidFill>
                <a:latin typeface="+mj-lt"/>
                <a:ea typeface="Calibri"/>
                <a:cs typeface="Calibri"/>
                <a:sym typeface="Calibri"/>
              </a:rPr>
              <a:t>COMPETITIVENESS</a:t>
            </a:r>
          </a:p>
        </p:txBody>
      </p:sp>
      <p:sp>
        <p:nvSpPr>
          <p:cNvPr id="98" name="Shape 98"/>
          <p:cNvSpPr/>
          <p:nvPr/>
        </p:nvSpPr>
        <p:spPr>
          <a:xfrm>
            <a:off x="3048000" y="2114550"/>
            <a:ext cx="2666999" cy="1904999"/>
          </a:xfrm>
          <a:prstGeom prst="leftRightArrowCallout">
            <a:avLst>
              <a:gd name="adj1" fmla="val 25000"/>
              <a:gd name="adj2" fmla="val 25000"/>
              <a:gd name="adj3" fmla="val 25000"/>
              <a:gd name="adj4" fmla="val 48123"/>
            </a:avLst>
          </a:prstGeom>
          <a:solidFill>
            <a:schemeClr val="accent1"/>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b="0" i="0" u="none" strike="noStrike" cap="none" baseline="0" dirty="0">
                <a:solidFill>
                  <a:schemeClr val="lt1"/>
                </a:solidFill>
                <a:latin typeface="+mj-lt"/>
                <a:ea typeface="Calibri"/>
                <a:cs typeface="Calibri"/>
                <a:sym typeface="Calibri"/>
              </a:rPr>
              <a:t>ENERGY </a:t>
            </a:r>
          </a:p>
        </p:txBody>
      </p:sp>
      <p:sp>
        <p:nvSpPr>
          <p:cNvPr id="99" name="Shape 99"/>
          <p:cNvSpPr/>
          <p:nvPr/>
        </p:nvSpPr>
        <p:spPr>
          <a:xfrm>
            <a:off x="685800" y="3028950"/>
            <a:ext cx="1904999" cy="1828800"/>
          </a:xfrm>
          <a:prstGeom prst="rightArrowCallout">
            <a:avLst>
              <a:gd name="adj1" fmla="val 25000"/>
              <a:gd name="adj2" fmla="val 25000"/>
              <a:gd name="adj3" fmla="val 25000"/>
              <a:gd name="adj4" fmla="val 64977"/>
            </a:avLst>
          </a:prstGeom>
          <a:solidFill>
            <a:srgbClr val="205867"/>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b="0" i="0" u="none" strike="noStrike" cap="none" baseline="0" dirty="0">
                <a:solidFill>
                  <a:schemeClr val="lt1"/>
                </a:solidFill>
                <a:latin typeface="+mj-lt"/>
                <a:ea typeface="Calibri"/>
                <a:cs typeface="Calibri"/>
                <a:sym typeface="Calibri"/>
              </a:rPr>
              <a:t>HEALTH </a:t>
            </a:r>
          </a:p>
        </p:txBody>
      </p:sp>
      <p:sp>
        <p:nvSpPr>
          <p:cNvPr id="100" name="Shape 100"/>
          <p:cNvSpPr/>
          <p:nvPr/>
        </p:nvSpPr>
        <p:spPr>
          <a:xfrm>
            <a:off x="457200" y="895350"/>
            <a:ext cx="2819400" cy="1904999"/>
          </a:xfrm>
          <a:prstGeom prst="rightArrowCallout">
            <a:avLst>
              <a:gd name="adj1" fmla="val 25000"/>
              <a:gd name="adj2" fmla="val 25000"/>
              <a:gd name="adj3" fmla="val 25000"/>
              <a:gd name="adj4" fmla="val 64977"/>
            </a:avLst>
          </a:prstGeom>
          <a:solidFill>
            <a:srgbClr val="76923C"/>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b="0" i="0" u="none" strike="noStrike" cap="none" baseline="0" dirty="0">
                <a:solidFill>
                  <a:schemeClr val="lt1"/>
                </a:solidFill>
                <a:latin typeface="+mj-lt"/>
                <a:ea typeface="Calibri"/>
                <a:cs typeface="Calibri"/>
                <a:sym typeface="Calibri"/>
              </a:rPr>
              <a:t>LOWER COST COMMUNITIES TO BUILD AND SERVE </a:t>
            </a:r>
          </a:p>
        </p:txBody>
      </p:sp>
      <p:sp>
        <p:nvSpPr>
          <p:cNvPr id="101" name="Shape 101"/>
          <p:cNvSpPr/>
          <p:nvPr/>
        </p:nvSpPr>
        <p:spPr>
          <a:xfrm>
            <a:off x="5867400" y="2952750"/>
            <a:ext cx="2819400" cy="1981199"/>
          </a:xfrm>
          <a:prstGeom prst="leftArrowCallout">
            <a:avLst>
              <a:gd name="adj1" fmla="val 25000"/>
              <a:gd name="adj2" fmla="val 25000"/>
              <a:gd name="adj3" fmla="val 25000"/>
              <a:gd name="adj4" fmla="val 64977"/>
            </a:avLst>
          </a:prstGeom>
          <a:solidFill>
            <a:srgbClr val="E36C09"/>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b="0" i="0" u="none" strike="noStrike" cap="none" baseline="0" dirty="0">
                <a:solidFill>
                  <a:schemeClr val="lt1"/>
                </a:solidFill>
                <a:latin typeface="+mj-lt"/>
                <a:ea typeface="Calibri"/>
                <a:cs typeface="Calibri"/>
                <a:sym typeface="Calibri"/>
              </a:rPr>
              <a:t>FLEXIBILITY &amp; RESPONSIVENESS</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152400" y="1350433"/>
            <a:ext cx="6629400" cy="4248149"/>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dk1"/>
              </a:buClr>
              <a:buSzPct val="100000"/>
              <a:buFont typeface="Arial"/>
              <a:buChar char="•"/>
            </a:pPr>
            <a:r>
              <a:rPr lang="en-US" sz="2000" b="1" i="0" u="none" strike="noStrike" cap="none" baseline="0" dirty="0">
                <a:solidFill>
                  <a:schemeClr val="dk1"/>
                </a:solidFill>
                <a:latin typeface="+mj-lt"/>
                <a:ea typeface="Calibri"/>
                <a:cs typeface="Calibri"/>
                <a:sym typeface="Calibri"/>
              </a:rPr>
              <a:t>Municipalities </a:t>
            </a:r>
            <a:r>
              <a:rPr lang="en-US" sz="2000" b="1" i="0" u="none" strike="noStrike" cap="none" baseline="0" dirty="0" smtClean="0">
                <a:solidFill>
                  <a:schemeClr val="dk1"/>
                </a:solidFill>
                <a:latin typeface="+mj-lt"/>
                <a:ea typeface="Calibri"/>
                <a:cs typeface="Calibri"/>
                <a:sym typeface="Calibri"/>
              </a:rPr>
              <a:t>plan </a:t>
            </a:r>
            <a:r>
              <a:rPr lang="en-US" sz="2000" b="1" i="0" u="none" strike="noStrike" cap="none" baseline="0" dirty="0">
                <a:solidFill>
                  <a:schemeClr val="dk1"/>
                </a:solidFill>
                <a:latin typeface="+mj-lt"/>
                <a:ea typeface="Calibri"/>
                <a:cs typeface="Calibri"/>
                <a:sym typeface="Calibri"/>
              </a:rPr>
              <a:t>so they can build better communities</a:t>
            </a:r>
          </a:p>
          <a:p>
            <a:pPr marL="342900" marR="0" lvl="0" indent="-342900" algn="l" rtl="0">
              <a:lnSpc>
                <a:spcPct val="80000"/>
              </a:lnSpc>
              <a:spcBef>
                <a:spcPts val="500"/>
              </a:spcBef>
              <a:buClr>
                <a:schemeClr val="dk1"/>
              </a:buClr>
              <a:buSzPct val="100000"/>
              <a:buFont typeface="Arial"/>
              <a:buChar char="•"/>
            </a:pPr>
            <a:r>
              <a:rPr lang="en-US" sz="2000" b="0" i="0" u="none" strike="noStrike" cap="none" baseline="0" dirty="0">
                <a:solidFill>
                  <a:schemeClr val="dk1"/>
                </a:solidFill>
                <a:latin typeface="+mj-lt"/>
                <a:ea typeface="Calibri"/>
                <a:cs typeface="Calibri"/>
                <a:sym typeface="Calibri"/>
              </a:rPr>
              <a:t>Official Plans, Strategic Plans, Transportation Plans, Economic Plans, Environmental &amp; Sustainability Plans, Health Plans, etc.. </a:t>
            </a:r>
          </a:p>
          <a:p>
            <a:pPr marL="342900" marR="0" lvl="0" indent="-342900" algn="l" rtl="0">
              <a:lnSpc>
                <a:spcPct val="80000"/>
              </a:lnSpc>
              <a:spcBef>
                <a:spcPts val="500"/>
              </a:spcBef>
              <a:buClr>
                <a:schemeClr val="dk1"/>
              </a:buClr>
              <a:buSzPct val="100000"/>
              <a:buFont typeface="Arial"/>
              <a:buChar char="•"/>
            </a:pPr>
            <a:r>
              <a:rPr lang="en-US" sz="2000" b="0" i="0" u="none" strike="noStrike" cap="none" baseline="0" dirty="0">
                <a:solidFill>
                  <a:schemeClr val="dk1"/>
                </a:solidFill>
                <a:latin typeface="+mj-lt"/>
                <a:ea typeface="Calibri"/>
                <a:cs typeface="Calibri"/>
                <a:sym typeface="Calibri"/>
              </a:rPr>
              <a:t>Energy planning is </a:t>
            </a:r>
            <a:r>
              <a:rPr lang="en-US" sz="2000" b="0" i="0" u="none" strike="noStrike" cap="none" baseline="0" dirty="0" smtClean="0">
                <a:solidFill>
                  <a:schemeClr val="dk1"/>
                </a:solidFill>
                <a:latin typeface="+mj-lt"/>
                <a:ea typeface="Calibri"/>
                <a:cs typeface="Calibri"/>
                <a:sym typeface="Calibri"/>
              </a:rPr>
              <a:t>a </a:t>
            </a:r>
            <a:r>
              <a:rPr lang="en-US" sz="2000" b="0" i="0" u="none" strike="noStrike" cap="none" baseline="0" dirty="0">
                <a:solidFill>
                  <a:schemeClr val="dk1"/>
                </a:solidFill>
                <a:latin typeface="+mj-lt"/>
                <a:ea typeface="Calibri"/>
                <a:cs typeface="Calibri"/>
                <a:sym typeface="Calibri"/>
              </a:rPr>
              <a:t>new lens that can enhance municipal planning and community </a:t>
            </a:r>
            <a:r>
              <a:rPr lang="en-US" sz="2000" b="0" i="0" u="none" strike="noStrike" cap="none" baseline="0" dirty="0" smtClean="0">
                <a:solidFill>
                  <a:schemeClr val="dk1"/>
                </a:solidFill>
                <a:latin typeface="+mj-lt"/>
                <a:ea typeface="Calibri"/>
                <a:cs typeface="Calibri"/>
                <a:sym typeface="Calibri"/>
              </a:rPr>
              <a:t>building</a:t>
            </a:r>
            <a:endParaRPr lang="en-US" sz="2000" b="0" i="0" u="none" strike="noStrike" cap="none" baseline="0" dirty="0">
              <a:solidFill>
                <a:schemeClr val="dk1"/>
              </a:solidFill>
              <a:latin typeface="+mj-lt"/>
              <a:ea typeface="Calibri"/>
              <a:cs typeface="Calibri"/>
              <a:sym typeface="Calibri"/>
            </a:endParaRPr>
          </a:p>
          <a:p>
            <a:pPr marL="342900" marR="0" lvl="0" indent="-342900" algn="l" rtl="0">
              <a:lnSpc>
                <a:spcPct val="80000"/>
              </a:lnSpc>
              <a:spcBef>
                <a:spcPts val="500"/>
              </a:spcBef>
              <a:buClr>
                <a:schemeClr val="dk1"/>
              </a:buClr>
              <a:buSzPct val="100000"/>
              <a:buFont typeface="Arial"/>
              <a:buChar char="•"/>
            </a:pPr>
            <a:r>
              <a:rPr lang="en-US" sz="2000" b="0" i="0" u="none" strike="noStrike" cap="none" baseline="0" dirty="0">
                <a:solidFill>
                  <a:schemeClr val="dk1"/>
                </a:solidFill>
                <a:latin typeface="+mj-lt"/>
                <a:ea typeface="Calibri"/>
                <a:cs typeface="Calibri"/>
                <a:sym typeface="Calibri"/>
              </a:rPr>
              <a:t>New &amp; emerging technologies enable an energy system that has the ability for energy needs to be provided at a more local </a:t>
            </a:r>
            <a:r>
              <a:rPr lang="en-US" sz="2000" b="0" i="0" u="none" strike="noStrike" cap="none" baseline="0" dirty="0" smtClean="0">
                <a:solidFill>
                  <a:schemeClr val="dk1"/>
                </a:solidFill>
                <a:latin typeface="+mj-lt"/>
                <a:ea typeface="Calibri"/>
                <a:cs typeface="Calibri"/>
                <a:sym typeface="Calibri"/>
              </a:rPr>
              <a:t>scale</a:t>
            </a:r>
            <a:endParaRPr lang="en-US" sz="2000" b="0" i="0" u="none" strike="noStrike" cap="none" baseline="0" dirty="0">
              <a:solidFill>
                <a:schemeClr val="dk1"/>
              </a:solidFill>
              <a:latin typeface="+mj-lt"/>
              <a:ea typeface="Calibri"/>
              <a:cs typeface="Calibri"/>
              <a:sym typeface="Calibri"/>
            </a:endParaRPr>
          </a:p>
          <a:p>
            <a:pPr marL="0" marR="0" lvl="0" indent="0" algn="l" rtl="0">
              <a:lnSpc>
                <a:spcPct val="80000"/>
              </a:lnSpc>
              <a:spcBef>
                <a:spcPts val="420"/>
              </a:spcBef>
              <a:buClr>
                <a:schemeClr val="dk1"/>
              </a:buClr>
              <a:buFont typeface="Arial"/>
              <a:buNone/>
            </a:pPr>
            <a:endParaRPr sz="1800" b="0" i="0" u="none" strike="noStrike" cap="none" baseline="0" dirty="0">
              <a:solidFill>
                <a:schemeClr val="dk1"/>
              </a:solidFill>
              <a:latin typeface="+mj-lt"/>
              <a:sym typeface="Arial"/>
            </a:endParaRPr>
          </a:p>
        </p:txBody>
      </p:sp>
      <p:sp>
        <p:nvSpPr>
          <p:cNvPr id="88" name="Shape 88"/>
          <p:cNvSpPr txBox="1"/>
          <p:nvPr/>
        </p:nvSpPr>
        <p:spPr>
          <a:xfrm>
            <a:off x="152400" y="135467"/>
            <a:ext cx="6824133" cy="685799"/>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3000" b="1" i="0" u="none" strike="noStrike" cap="none" baseline="0" dirty="0">
                <a:solidFill>
                  <a:schemeClr val="tx1"/>
                </a:solidFill>
                <a:latin typeface="+mn-lt"/>
                <a:ea typeface="Calibri"/>
                <a:cs typeface="Calibri"/>
                <a:sym typeface="Calibri"/>
              </a:rPr>
              <a:t>Who is Engaged in Community Energy </a:t>
            </a:r>
            <a:r>
              <a:rPr lang="en-US" sz="3000" b="1" i="0" u="none" strike="noStrike" cap="none" baseline="0" dirty="0" smtClean="0">
                <a:solidFill>
                  <a:schemeClr val="tx1"/>
                </a:solidFill>
                <a:latin typeface="+mn-lt"/>
                <a:ea typeface="Calibri"/>
                <a:cs typeface="Calibri"/>
                <a:sym typeface="Calibri"/>
              </a:rPr>
              <a:t>Planning?</a:t>
            </a:r>
            <a:endParaRPr lang="en-US" sz="3000" b="1" i="0" u="none" strike="noStrike" cap="none" baseline="0" dirty="0">
              <a:solidFill>
                <a:schemeClr val="tx1"/>
              </a:solidFill>
              <a:latin typeface="+mn-lt"/>
              <a:ea typeface="Calibri"/>
              <a:cs typeface="Calibri"/>
              <a:sym typeface="Calibri"/>
            </a:endParaRPr>
          </a:p>
        </p:txBody>
      </p:sp>
      <p:pic>
        <p:nvPicPr>
          <p:cNvPr id="89" name="Shape 89"/>
          <p:cNvPicPr preferRelativeResize="0"/>
          <p:nvPr/>
        </p:nvPicPr>
        <p:blipFill rotWithShape="1">
          <a:blip r:embed="rId3">
            <a:alphaModFix/>
          </a:blip>
          <a:srcRect/>
          <a:stretch/>
        </p:blipFill>
        <p:spPr>
          <a:xfrm>
            <a:off x="6781800" y="1276350"/>
            <a:ext cx="2049694" cy="2895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52400" y="152401"/>
            <a:ext cx="9144000" cy="666749"/>
          </a:xfrm>
          <a:prstGeom prst="rect">
            <a:avLst/>
          </a:prstGeom>
          <a:noFill/>
          <a:ln>
            <a:noFill/>
          </a:ln>
        </p:spPr>
        <p:txBody>
          <a:bodyPr lIns="91425" tIns="45700" rIns="91425" bIns="45700" numCol="1" anchor="t" anchorCtr="0">
            <a:noAutofit/>
          </a:bodyPr>
          <a:lstStyle/>
          <a:p>
            <a:pPr marL="0" marR="0" lvl="0" indent="0" algn="l" rtl="0">
              <a:spcBef>
                <a:spcPts val="0"/>
              </a:spcBef>
              <a:buClr>
                <a:schemeClr val="lt1"/>
              </a:buClr>
              <a:buSzPct val="25000"/>
              <a:buFont typeface="Calibri"/>
              <a:buNone/>
            </a:pPr>
            <a:r>
              <a:rPr lang="en-US" sz="3000" b="1" i="0" u="none" strike="noStrike" cap="none" baseline="0" dirty="0">
                <a:solidFill>
                  <a:schemeClr val="tx1"/>
                </a:solidFill>
                <a:latin typeface="+mj-lt"/>
                <a:ea typeface="Calibri"/>
                <a:cs typeface="Calibri"/>
                <a:sym typeface="Calibri"/>
              </a:rPr>
              <a:t>Energy Reduction Targets </a:t>
            </a:r>
          </a:p>
        </p:txBody>
      </p:sp>
      <p:sp>
        <p:nvSpPr>
          <p:cNvPr id="148" name="Shape 148"/>
          <p:cNvSpPr txBox="1">
            <a:spLocks noGrp="1"/>
          </p:cNvSpPr>
          <p:nvPr>
            <p:ph type="body" idx="1"/>
          </p:nvPr>
        </p:nvSpPr>
        <p:spPr>
          <a:xfrm>
            <a:off x="152400" y="819150"/>
            <a:ext cx="7716253" cy="3139239"/>
          </a:xfrm>
          <a:prstGeom prst="rect">
            <a:avLst/>
          </a:prstGeom>
          <a:noFill/>
          <a:ln>
            <a:noFill/>
          </a:ln>
        </p:spPr>
        <p:txBody>
          <a:bodyPr lIns="91425" tIns="45700" rIns="91425" bIns="45700" numCol="1" anchor="t" anchorCtr="0">
            <a:noAutofit/>
          </a:bodyPr>
          <a:lstStyle/>
          <a:p>
            <a:pPr marL="231775" marR="0" lvl="0" indent="-231775" algn="l" rtl="0">
              <a:lnSpc>
                <a:spcPct val="80000"/>
              </a:lnSpc>
              <a:spcBef>
                <a:spcPts val="0"/>
              </a:spcBef>
              <a:buClr>
                <a:schemeClr val="dk1"/>
              </a:buClr>
              <a:buSzPct val="97826"/>
              <a:buFont typeface="Arial"/>
              <a:buChar char="•"/>
            </a:pPr>
            <a:r>
              <a:rPr lang="en-US" sz="2000" b="0" i="0" u="none" strike="noStrike" cap="none" baseline="0" dirty="0">
                <a:solidFill>
                  <a:schemeClr val="dk1"/>
                </a:solidFill>
                <a:latin typeface="+mj-lt"/>
                <a:ea typeface="Calibri"/>
                <a:cs typeface="Calibri"/>
                <a:sym typeface="Calibri"/>
              </a:rPr>
              <a:t>Many CEPs have set out energy reduction targets:</a:t>
            </a:r>
          </a:p>
          <a:p>
            <a:pPr marL="231775" marR="0" lvl="0" indent="-231775" algn="l" rtl="0">
              <a:lnSpc>
                <a:spcPct val="80000"/>
              </a:lnSpc>
              <a:spcBef>
                <a:spcPts val="450"/>
              </a:spcBef>
              <a:buClr>
                <a:schemeClr val="dk1"/>
              </a:buClr>
              <a:buSzPct val="97826"/>
              <a:buFont typeface="Arial"/>
              <a:buChar char="•"/>
            </a:pPr>
            <a:r>
              <a:rPr lang="en-US" sz="2000" b="0" i="0" u="none" strike="noStrike" cap="none" baseline="0" dirty="0">
                <a:solidFill>
                  <a:schemeClr val="dk1"/>
                </a:solidFill>
                <a:latin typeface="+mj-lt"/>
                <a:ea typeface="Calibri"/>
                <a:cs typeface="Calibri"/>
                <a:sym typeface="Calibri"/>
              </a:rPr>
              <a:t>Many aligned with the IPCC &amp; Ontario’s GHG reduction targets of: 15% reduction from 1990 levels by 2020; and 80% reductions from 1990 by 2050.</a:t>
            </a:r>
          </a:p>
          <a:p>
            <a:pPr marL="231775" marR="0" lvl="0" indent="-231775" algn="l" rtl="0">
              <a:lnSpc>
                <a:spcPct val="80000"/>
              </a:lnSpc>
              <a:spcBef>
                <a:spcPts val="450"/>
              </a:spcBef>
              <a:buClr>
                <a:schemeClr val="dk1"/>
              </a:buClr>
              <a:buSzPct val="97826"/>
              <a:buFont typeface="Arial"/>
              <a:buChar char="•"/>
            </a:pPr>
            <a:r>
              <a:rPr lang="en-US" sz="2000" b="0" i="0" u="none" strike="noStrike" cap="none" baseline="0" dirty="0">
                <a:solidFill>
                  <a:schemeClr val="dk1"/>
                </a:solidFill>
                <a:latin typeface="+mj-lt"/>
                <a:ea typeface="Calibri"/>
                <a:cs typeface="Calibri"/>
                <a:sym typeface="Calibri"/>
              </a:rPr>
              <a:t>As part of the </a:t>
            </a:r>
            <a:r>
              <a:rPr lang="en-US" sz="2000" b="0" i="0" u="none" strike="noStrike" cap="none" baseline="0" dirty="0">
                <a:solidFill>
                  <a:schemeClr val="dk1"/>
                </a:solidFill>
                <a:latin typeface="+mj-lt"/>
                <a:ea typeface="Calibri"/>
                <a:cs typeface="Calibri"/>
                <a:sym typeface="Calibri"/>
                <a:hlinkClick r:id="rId3"/>
              </a:rPr>
              <a:t>Partners for Climate Protection Campaign </a:t>
            </a:r>
            <a:r>
              <a:rPr lang="en-US" sz="2000" b="0" i="0" u="none" strike="noStrike" cap="none" baseline="0" dirty="0">
                <a:solidFill>
                  <a:schemeClr val="dk1"/>
                </a:solidFill>
                <a:latin typeface="+mj-lt"/>
                <a:ea typeface="Calibri"/>
                <a:cs typeface="Calibri"/>
                <a:sym typeface="Calibri"/>
              </a:rPr>
              <a:t>setting a target is one of the 5 milestones. 61 Ontario Municipal Councils signed on to the PCP Campaign.  </a:t>
            </a:r>
          </a:p>
          <a:p>
            <a:pPr marL="231775" marR="0" lvl="0" indent="-231775" algn="l" rtl="0">
              <a:lnSpc>
                <a:spcPct val="80000"/>
              </a:lnSpc>
              <a:spcBef>
                <a:spcPts val="450"/>
              </a:spcBef>
              <a:buClr>
                <a:schemeClr val="dk1"/>
              </a:buClr>
              <a:buSzPct val="97826"/>
              <a:buFont typeface="Arial"/>
              <a:buChar char="•"/>
            </a:pPr>
            <a:r>
              <a:rPr lang="en-US" sz="2000" b="0" i="0" u="none" strike="noStrike" cap="none" baseline="0" dirty="0">
                <a:solidFill>
                  <a:schemeClr val="dk1"/>
                </a:solidFill>
                <a:latin typeface="+mj-lt"/>
                <a:ea typeface="Calibri"/>
                <a:cs typeface="Calibri"/>
                <a:sym typeface="Calibri"/>
              </a:rPr>
              <a:t>CEPs implementation section identifies what % of target each of the identified actions will achieve. (ex. Buildings, transportation, land use, waste, etc)</a:t>
            </a:r>
          </a:p>
        </p:txBody>
      </p:sp>
      <p:pic>
        <p:nvPicPr>
          <p:cNvPr id="149" name="Shape 149"/>
          <p:cNvPicPr preferRelativeResize="0"/>
          <p:nvPr/>
        </p:nvPicPr>
        <p:blipFill rotWithShape="1">
          <a:blip r:embed="rId4">
            <a:alphaModFix/>
          </a:blip>
          <a:srcRect t="12857" b="28094"/>
          <a:stretch/>
        </p:blipFill>
        <p:spPr>
          <a:xfrm>
            <a:off x="1828800" y="3872204"/>
            <a:ext cx="5257799" cy="1118895"/>
          </a:xfrm>
          <a:prstGeom prst="rect">
            <a:avLst/>
          </a:prstGeom>
          <a:noFill/>
          <a:ln>
            <a:noFill/>
          </a:ln>
        </p:spPr>
      </p:pic>
    </p:spTree>
    <p:extLst>
      <p:ext uri="{BB962C8B-B14F-4D97-AF65-F5344CB8AC3E}">
        <p14:creationId xmlns:p14="http://schemas.microsoft.com/office/powerpoint/2010/main" xmlns="" val="2478602057"/>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0" y="0"/>
            <a:ext cx="9144000" cy="590550"/>
          </a:xfrm>
          <a:prstGeom prst="rect">
            <a:avLst/>
          </a:prstGeom>
          <a:noFill/>
          <a:ln>
            <a:noFill/>
          </a:ln>
        </p:spPr>
        <p:txBody>
          <a:bodyPr lIns="91425" tIns="45700" rIns="91425" bIns="45700" numCol="1" anchor="t" anchorCtr="0">
            <a:noAutofit/>
          </a:bodyPr>
          <a:lstStyle/>
          <a:p>
            <a:pPr marL="0" marR="0" lvl="0" indent="0" algn="l" rtl="0">
              <a:spcBef>
                <a:spcPts val="0"/>
              </a:spcBef>
              <a:buClr>
                <a:schemeClr val="lt1"/>
              </a:buClr>
              <a:buSzPct val="25000"/>
              <a:buFont typeface="Calibri"/>
              <a:buNone/>
            </a:pPr>
            <a:r>
              <a:rPr lang="en-US" sz="3000" b="1" i="0" u="none" strike="noStrike" cap="none" baseline="0" dirty="0" smtClean="0">
                <a:solidFill>
                  <a:schemeClr val="tx1"/>
                </a:solidFill>
                <a:latin typeface="+mj-lt"/>
                <a:ea typeface="Calibri"/>
                <a:cs typeface="Calibri"/>
                <a:sym typeface="Calibri"/>
              </a:rPr>
              <a:t>Developing</a:t>
            </a:r>
            <a:r>
              <a:rPr lang="en-US" sz="3000" b="1" i="0" u="none" strike="noStrike" cap="none" dirty="0" smtClean="0">
                <a:solidFill>
                  <a:schemeClr val="tx1"/>
                </a:solidFill>
                <a:latin typeface="+mj-lt"/>
                <a:ea typeface="Calibri"/>
                <a:cs typeface="Calibri"/>
                <a:sym typeface="Calibri"/>
              </a:rPr>
              <a:t> a CEP: </a:t>
            </a:r>
            <a:r>
              <a:rPr lang="en-US" sz="3000" b="1" i="0" u="none" strike="noStrike" cap="none" baseline="0" dirty="0" smtClean="0">
                <a:solidFill>
                  <a:schemeClr val="tx1"/>
                </a:solidFill>
                <a:latin typeface="+mj-lt"/>
                <a:ea typeface="Calibri"/>
                <a:cs typeface="Calibri"/>
                <a:sym typeface="Calibri"/>
              </a:rPr>
              <a:t>Data </a:t>
            </a:r>
            <a:r>
              <a:rPr lang="en-US" sz="3000" b="1" i="0" u="none" strike="noStrike" cap="none" baseline="0" dirty="0">
                <a:solidFill>
                  <a:schemeClr val="tx1"/>
                </a:solidFill>
                <a:latin typeface="+mj-lt"/>
                <a:ea typeface="Calibri"/>
                <a:cs typeface="Calibri"/>
                <a:sym typeface="Calibri"/>
              </a:rPr>
              <a:t>Sources &amp; Analysis</a:t>
            </a:r>
          </a:p>
        </p:txBody>
      </p:sp>
      <p:sp>
        <p:nvSpPr>
          <p:cNvPr id="129" name="Shape 129"/>
          <p:cNvSpPr txBox="1">
            <a:spLocks noGrp="1"/>
          </p:cNvSpPr>
          <p:nvPr>
            <p:ph type="body" idx="1"/>
          </p:nvPr>
        </p:nvSpPr>
        <p:spPr>
          <a:xfrm>
            <a:off x="152400" y="881062"/>
            <a:ext cx="4876799" cy="3581399"/>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dk1"/>
              </a:buClr>
              <a:buSzPct val="97916"/>
              <a:buFont typeface="Arial"/>
              <a:buChar char="•"/>
            </a:pPr>
            <a:r>
              <a:rPr lang="en-US" sz="2350" b="0" i="0" u="none" strike="noStrike" cap="none" baseline="0" dirty="0">
                <a:solidFill>
                  <a:schemeClr val="dk1"/>
                </a:solidFill>
                <a:latin typeface="Arial"/>
                <a:ea typeface="Arial"/>
                <a:cs typeface="Arial"/>
                <a:sym typeface="Arial"/>
              </a:rPr>
              <a:t>Electricity use (from LDC) </a:t>
            </a:r>
          </a:p>
          <a:p>
            <a:pPr marL="342900" marR="0" lvl="0" indent="-342900" algn="l" rtl="0">
              <a:lnSpc>
                <a:spcPct val="80000"/>
              </a:lnSpc>
              <a:spcBef>
                <a:spcPts val="470"/>
              </a:spcBef>
              <a:buClr>
                <a:schemeClr val="dk1"/>
              </a:buClr>
              <a:buSzPct val="97916"/>
              <a:buFont typeface="Arial"/>
              <a:buChar char="•"/>
            </a:pPr>
            <a:r>
              <a:rPr lang="en-US" sz="2350" b="0" i="0" u="none" strike="noStrike" cap="none" baseline="0" dirty="0">
                <a:solidFill>
                  <a:schemeClr val="dk1"/>
                </a:solidFill>
                <a:latin typeface="Arial"/>
                <a:ea typeface="Arial"/>
                <a:cs typeface="Arial"/>
                <a:sym typeface="Arial"/>
              </a:rPr>
              <a:t>Natural Gas Use (from gas utility)</a:t>
            </a:r>
          </a:p>
          <a:p>
            <a:pPr marL="342900" marR="0" lvl="0" indent="-342900" algn="l" rtl="0">
              <a:lnSpc>
                <a:spcPct val="80000"/>
              </a:lnSpc>
              <a:spcBef>
                <a:spcPts val="470"/>
              </a:spcBef>
              <a:buClr>
                <a:schemeClr val="dk1"/>
              </a:buClr>
              <a:buSzPct val="97916"/>
              <a:buFont typeface="Arial"/>
              <a:buChar char="•"/>
            </a:pPr>
            <a:r>
              <a:rPr lang="en-US" sz="2350" b="0" i="0" u="none" strike="noStrike" cap="none" baseline="0" dirty="0">
                <a:solidFill>
                  <a:schemeClr val="dk1"/>
                </a:solidFill>
                <a:latin typeface="Arial"/>
                <a:ea typeface="Arial"/>
                <a:cs typeface="Arial"/>
                <a:sym typeface="Arial"/>
              </a:rPr>
              <a:t>Transportation (gas sales, transportation counts, vehicle ownership, GIS data on vehicle trips)</a:t>
            </a:r>
          </a:p>
          <a:p>
            <a:pPr marL="342900" marR="0" lvl="0" indent="-342900" algn="l" rtl="0">
              <a:lnSpc>
                <a:spcPct val="80000"/>
              </a:lnSpc>
              <a:spcBef>
                <a:spcPts val="470"/>
              </a:spcBef>
              <a:buClr>
                <a:schemeClr val="dk1"/>
              </a:buClr>
              <a:buSzPct val="97916"/>
              <a:buFont typeface="Arial"/>
              <a:buChar char="•"/>
            </a:pPr>
            <a:r>
              <a:rPr lang="en-US" sz="2350" b="0" i="0" u="none" strike="noStrike" cap="none" baseline="0" dirty="0">
                <a:solidFill>
                  <a:schemeClr val="dk1"/>
                </a:solidFill>
                <a:latin typeface="Arial"/>
                <a:ea typeface="Arial"/>
                <a:cs typeface="Arial"/>
                <a:sym typeface="Arial"/>
              </a:rPr>
              <a:t>Information on where the energy used comes from and coefficients</a:t>
            </a:r>
          </a:p>
          <a:p>
            <a:pPr marL="342900" marR="0" lvl="0" indent="-342900" algn="l" rtl="0">
              <a:lnSpc>
                <a:spcPct val="80000"/>
              </a:lnSpc>
              <a:spcBef>
                <a:spcPts val="470"/>
              </a:spcBef>
              <a:buClr>
                <a:schemeClr val="dk1"/>
              </a:buClr>
              <a:buSzPct val="97916"/>
              <a:buFont typeface="Arial"/>
              <a:buChar char="•"/>
            </a:pPr>
            <a:r>
              <a:rPr lang="en-US" sz="2350" b="0" i="0" u="none" strike="noStrike" cap="none" baseline="0" dirty="0">
                <a:solidFill>
                  <a:schemeClr val="dk1"/>
                </a:solidFill>
                <a:latin typeface="Arial"/>
                <a:ea typeface="Arial"/>
                <a:cs typeface="Arial"/>
                <a:sym typeface="Arial"/>
              </a:rPr>
              <a:t>Possible perspectives: sectoral, geographical, energy type, economic, future scenarios</a:t>
            </a:r>
          </a:p>
        </p:txBody>
      </p:sp>
      <p:pic>
        <p:nvPicPr>
          <p:cNvPr id="130" name="Shape 130"/>
          <p:cNvPicPr preferRelativeResize="0"/>
          <p:nvPr/>
        </p:nvPicPr>
        <p:blipFill rotWithShape="1">
          <a:blip r:embed="rId3">
            <a:alphaModFix/>
          </a:blip>
          <a:srcRect/>
          <a:stretch/>
        </p:blipFill>
        <p:spPr>
          <a:xfrm>
            <a:off x="5138482" y="1428750"/>
            <a:ext cx="3783609" cy="24860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0" y="0"/>
            <a:ext cx="9144000" cy="666749"/>
          </a:xfrm>
          <a:prstGeom prst="rect">
            <a:avLst/>
          </a:prstGeom>
          <a:noFill/>
          <a:ln>
            <a:noFill/>
          </a:ln>
        </p:spPr>
        <p:txBody>
          <a:bodyPr lIns="91425" tIns="45700" rIns="91425" bIns="45700" numCol="1" anchor="t" anchorCtr="0">
            <a:noAutofit/>
          </a:bodyPr>
          <a:lstStyle/>
          <a:p>
            <a:pPr marL="0" marR="0" lvl="0" indent="0" algn="l" rtl="0">
              <a:spcBef>
                <a:spcPts val="0"/>
              </a:spcBef>
              <a:buClr>
                <a:schemeClr val="lt1"/>
              </a:buClr>
              <a:buSzPct val="25000"/>
              <a:buFont typeface="Calibri"/>
              <a:buNone/>
            </a:pPr>
            <a:r>
              <a:rPr lang="en-US" sz="3000" b="1" i="0" u="none" strike="noStrike" cap="none" baseline="0" dirty="0" smtClean="0">
                <a:solidFill>
                  <a:schemeClr val="tx1"/>
                </a:solidFill>
                <a:latin typeface="+mj-lt"/>
                <a:ea typeface="Calibri"/>
                <a:cs typeface="Calibri"/>
                <a:sym typeface="Calibri"/>
              </a:rPr>
              <a:t>Developing</a:t>
            </a:r>
            <a:r>
              <a:rPr lang="en-US" sz="3000" b="1" i="0" u="none" strike="noStrike" cap="none" dirty="0" smtClean="0">
                <a:solidFill>
                  <a:schemeClr val="tx1"/>
                </a:solidFill>
                <a:latin typeface="+mj-lt"/>
                <a:ea typeface="Calibri"/>
                <a:cs typeface="Calibri"/>
                <a:sym typeface="Calibri"/>
              </a:rPr>
              <a:t> a CEP: </a:t>
            </a:r>
            <a:r>
              <a:rPr lang="en-US" sz="3000" b="1" i="0" u="none" strike="noStrike" cap="none" baseline="0" dirty="0" smtClean="0">
                <a:solidFill>
                  <a:schemeClr val="tx1"/>
                </a:solidFill>
                <a:latin typeface="+mj-lt"/>
                <a:ea typeface="Calibri"/>
                <a:cs typeface="Calibri"/>
                <a:sym typeface="Calibri"/>
              </a:rPr>
              <a:t>Energy </a:t>
            </a:r>
            <a:r>
              <a:rPr lang="en-US" sz="3000" b="1" i="0" u="none" strike="noStrike" cap="none" baseline="0" dirty="0">
                <a:solidFill>
                  <a:schemeClr val="tx1"/>
                </a:solidFill>
                <a:latin typeface="+mj-lt"/>
                <a:ea typeface="Calibri"/>
                <a:cs typeface="Calibri"/>
                <a:sym typeface="Calibri"/>
              </a:rPr>
              <a:t>Reduction Actions </a:t>
            </a:r>
          </a:p>
        </p:txBody>
      </p:sp>
      <p:sp>
        <p:nvSpPr>
          <p:cNvPr id="136" name="Shape 136"/>
          <p:cNvSpPr/>
          <p:nvPr/>
        </p:nvSpPr>
        <p:spPr>
          <a:xfrm>
            <a:off x="381000" y="895350"/>
            <a:ext cx="1828800" cy="1752599"/>
          </a:xfrm>
          <a:prstGeom prst="flowChartPunchedTape">
            <a:avLst/>
          </a:prstGeom>
          <a:solidFill>
            <a:srgbClr val="5F497A"/>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sz="1600" b="0" i="0" u="none" strike="noStrike" cap="none" baseline="0" dirty="0">
                <a:solidFill>
                  <a:schemeClr val="lt1"/>
                </a:solidFill>
                <a:latin typeface="+mj-lt"/>
                <a:ea typeface="Calibri"/>
                <a:cs typeface="Calibri"/>
                <a:sym typeface="Calibri"/>
              </a:rPr>
              <a:t>Public &amp; Stakeholder Outreach &amp; Engagement  </a:t>
            </a:r>
          </a:p>
        </p:txBody>
      </p:sp>
      <p:sp>
        <p:nvSpPr>
          <p:cNvPr id="137" name="Shape 137"/>
          <p:cNvSpPr/>
          <p:nvPr/>
        </p:nvSpPr>
        <p:spPr>
          <a:xfrm>
            <a:off x="304800" y="2724150"/>
            <a:ext cx="1828800" cy="1676400"/>
          </a:xfrm>
          <a:prstGeom prst="flowChartPunchedTape">
            <a:avLst/>
          </a:prstGeom>
          <a:solidFill>
            <a:srgbClr val="31859B"/>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sz="1600" b="0" i="0" u="none" strike="noStrike" cap="none" baseline="0" dirty="0">
                <a:solidFill>
                  <a:schemeClr val="lt1"/>
                </a:solidFill>
                <a:latin typeface="+mj-lt"/>
                <a:ea typeface="Calibri"/>
                <a:cs typeface="Calibri"/>
                <a:sym typeface="Calibri"/>
              </a:rPr>
              <a:t>Energy Efficiency in Existing Buildings </a:t>
            </a:r>
          </a:p>
        </p:txBody>
      </p:sp>
      <p:sp>
        <p:nvSpPr>
          <p:cNvPr id="138" name="Shape 138"/>
          <p:cNvSpPr/>
          <p:nvPr/>
        </p:nvSpPr>
        <p:spPr>
          <a:xfrm>
            <a:off x="2819400" y="3543300"/>
            <a:ext cx="1600199" cy="1600199"/>
          </a:xfrm>
          <a:prstGeom prst="flowChartPunchedTape">
            <a:avLst/>
          </a:prstGeom>
          <a:solidFill>
            <a:schemeClr val="accent1"/>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sz="1600" b="0" i="0" u="none" strike="noStrike" cap="none" baseline="0" dirty="0">
                <a:solidFill>
                  <a:schemeClr val="lt1"/>
                </a:solidFill>
                <a:latin typeface="+mj-lt"/>
                <a:ea typeface="Calibri"/>
                <a:cs typeface="Calibri"/>
                <a:sym typeface="Calibri"/>
              </a:rPr>
              <a:t>Renewable, district, CH&amp;P energy </a:t>
            </a:r>
          </a:p>
        </p:txBody>
      </p:sp>
      <p:sp>
        <p:nvSpPr>
          <p:cNvPr id="139" name="Shape 139"/>
          <p:cNvSpPr/>
          <p:nvPr/>
        </p:nvSpPr>
        <p:spPr>
          <a:xfrm>
            <a:off x="2667000" y="742950"/>
            <a:ext cx="3200399" cy="2743199"/>
          </a:xfrm>
          <a:prstGeom prst="flowChartPunchedTape">
            <a:avLst/>
          </a:prstGeom>
          <a:solidFill>
            <a:srgbClr val="76923C"/>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sz="1600" b="0" i="0" u="none" strike="noStrike" cap="none" baseline="0" dirty="0">
                <a:solidFill>
                  <a:schemeClr val="lt1"/>
                </a:solidFill>
                <a:latin typeface="+mj-lt"/>
                <a:ea typeface="Calibri"/>
                <a:cs typeface="Calibri"/>
                <a:sym typeface="Calibri"/>
              </a:rPr>
              <a:t>Planning &amp; Policy (ex. intensification, growth nodes, green development standards, incentives, true cost accounting, natural capital value &amp; asset management  </a:t>
            </a:r>
          </a:p>
        </p:txBody>
      </p:sp>
      <p:sp>
        <p:nvSpPr>
          <p:cNvPr id="140" name="Shape 140"/>
          <p:cNvSpPr/>
          <p:nvPr/>
        </p:nvSpPr>
        <p:spPr>
          <a:xfrm>
            <a:off x="6400800" y="819150"/>
            <a:ext cx="2590800" cy="2362199"/>
          </a:xfrm>
          <a:prstGeom prst="flowChartPunchedTape">
            <a:avLst/>
          </a:prstGeom>
          <a:solidFill>
            <a:srgbClr val="E36C09"/>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sz="1600" b="0" i="0" u="none" strike="noStrike" cap="none" baseline="0" dirty="0">
                <a:solidFill>
                  <a:schemeClr val="lt1"/>
                </a:solidFill>
                <a:latin typeface="+mj-lt"/>
                <a:ea typeface="Calibri"/>
                <a:cs typeface="Calibri"/>
                <a:sym typeface="Calibri"/>
              </a:rPr>
              <a:t>Public &amp; Active Transportation, TDM , driver training, anti-idling, low carbon vehicles </a:t>
            </a:r>
          </a:p>
        </p:txBody>
      </p:sp>
      <p:sp>
        <p:nvSpPr>
          <p:cNvPr id="141" name="Shape 141"/>
          <p:cNvSpPr/>
          <p:nvPr/>
        </p:nvSpPr>
        <p:spPr>
          <a:xfrm>
            <a:off x="7162800" y="3105150"/>
            <a:ext cx="1600199" cy="1600199"/>
          </a:xfrm>
          <a:prstGeom prst="flowChartPunchedTape">
            <a:avLst/>
          </a:prstGeom>
          <a:solidFill>
            <a:srgbClr val="953734"/>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sz="1600" b="0" i="0" u="none" strike="noStrike" cap="none" baseline="0" dirty="0">
                <a:solidFill>
                  <a:schemeClr val="lt1"/>
                </a:solidFill>
                <a:latin typeface="+mj-lt"/>
                <a:ea typeface="Calibri"/>
                <a:cs typeface="Calibri"/>
                <a:sym typeface="Calibri"/>
              </a:rPr>
              <a:t>Solid waste, landfill gas, compost</a:t>
            </a:r>
          </a:p>
        </p:txBody>
      </p:sp>
      <p:sp>
        <p:nvSpPr>
          <p:cNvPr id="142" name="Shape 142"/>
          <p:cNvSpPr/>
          <p:nvPr/>
        </p:nvSpPr>
        <p:spPr>
          <a:xfrm>
            <a:off x="5105400" y="3486150"/>
            <a:ext cx="1676400" cy="1504949"/>
          </a:xfrm>
          <a:prstGeom prst="flowChartPunchedTape">
            <a:avLst/>
          </a:prstGeom>
          <a:solidFill>
            <a:srgbClr val="494429"/>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sz="1600" b="0" i="0" u="none" strike="noStrike" cap="none" baseline="0" dirty="0">
                <a:solidFill>
                  <a:schemeClr val="lt1"/>
                </a:solidFill>
                <a:latin typeface="+mj-lt"/>
                <a:ea typeface="Calibri"/>
                <a:cs typeface="Calibri"/>
                <a:sym typeface="Calibri"/>
              </a:rPr>
              <a:t>Water Conservation &amp; Efficiency</a:t>
            </a:r>
          </a:p>
        </p:txBody>
      </p:sp>
    </p:spTree>
    <p:extLst>
      <p:ext uri="{BB962C8B-B14F-4D97-AF65-F5344CB8AC3E}">
        <p14:creationId xmlns:p14="http://schemas.microsoft.com/office/powerpoint/2010/main" xmlns="" val="1024235317"/>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0" y="0"/>
            <a:ext cx="9144000" cy="590549"/>
          </a:xfrm>
          <a:prstGeom prst="rect">
            <a:avLst/>
          </a:prstGeom>
          <a:noFill/>
          <a:ln>
            <a:noFill/>
          </a:ln>
        </p:spPr>
        <p:txBody>
          <a:bodyPr lIns="91425" tIns="45700" rIns="91425" bIns="45700" numCol="1" anchor="t" anchorCtr="0">
            <a:noAutofit/>
          </a:bodyPr>
          <a:lstStyle/>
          <a:p>
            <a:pPr marL="0" marR="0" lvl="0" indent="0" algn="l" rtl="0">
              <a:spcBef>
                <a:spcPts val="0"/>
              </a:spcBef>
              <a:buClr>
                <a:schemeClr val="lt1"/>
              </a:buClr>
              <a:buSzPct val="25000"/>
              <a:buFont typeface="Calibri"/>
              <a:buNone/>
            </a:pPr>
            <a:r>
              <a:rPr lang="en-US" sz="3000" b="1" i="0" u="none" strike="noStrike" cap="none" baseline="0" dirty="0">
                <a:solidFill>
                  <a:schemeClr val="tx1"/>
                </a:solidFill>
                <a:latin typeface="+mn-lt"/>
                <a:ea typeface="Calibri"/>
                <a:cs typeface="Calibri"/>
                <a:sym typeface="Calibri"/>
              </a:rPr>
              <a:t>Municipal influence on energy &amp; GHGs</a:t>
            </a:r>
          </a:p>
        </p:txBody>
      </p:sp>
      <p:sp>
        <p:nvSpPr>
          <p:cNvPr id="107" name="Shape 107"/>
          <p:cNvSpPr/>
          <p:nvPr/>
        </p:nvSpPr>
        <p:spPr>
          <a:xfrm>
            <a:off x="152400" y="819150"/>
            <a:ext cx="3429000" cy="2133599"/>
          </a:xfrm>
          <a:prstGeom prst="cloudCallout">
            <a:avLst>
              <a:gd name="adj1" fmla="val -20833"/>
              <a:gd name="adj2" fmla="val 62500"/>
            </a:avLst>
          </a:prstGeom>
          <a:solidFill>
            <a:schemeClr val="accent1"/>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sz="1600" b="0" i="0" u="none" strike="noStrike" cap="none" baseline="0" dirty="0">
                <a:solidFill>
                  <a:schemeClr val="lt1"/>
                </a:solidFill>
                <a:latin typeface="+mj-lt"/>
                <a:ea typeface="Calibri"/>
                <a:cs typeface="Calibri"/>
                <a:sym typeface="Calibri"/>
              </a:rPr>
              <a:t>Communities account for 60% of Canada’s GHG emissions… Expected to grow to 75% under BAU</a:t>
            </a:r>
          </a:p>
        </p:txBody>
      </p:sp>
      <p:sp>
        <p:nvSpPr>
          <p:cNvPr id="108" name="Shape 108"/>
          <p:cNvSpPr/>
          <p:nvPr/>
        </p:nvSpPr>
        <p:spPr>
          <a:xfrm>
            <a:off x="5715000" y="2800350"/>
            <a:ext cx="3276600" cy="1981199"/>
          </a:xfrm>
          <a:prstGeom prst="cloudCallout">
            <a:avLst>
              <a:gd name="adj1" fmla="val -20833"/>
              <a:gd name="adj2" fmla="val 62500"/>
            </a:avLst>
          </a:prstGeom>
          <a:solidFill>
            <a:srgbClr val="5F497A"/>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sz="1600" b="0" i="0" u="none" strike="noStrike" cap="none" baseline="0" dirty="0">
                <a:solidFill>
                  <a:schemeClr val="lt1"/>
                </a:solidFill>
                <a:latin typeface="+mj-lt"/>
                <a:ea typeface="Calibri"/>
                <a:cs typeface="Calibri"/>
                <a:sym typeface="Calibri"/>
              </a:rPr>
              <a:t>How communities are planned has an enormous influence on how much energy is used</a:t>
            </a:r>
          </a:p>
        </p:txBody>
      </p:sp>
      <p:sp>
        <p:nvSpPr>
          <p:cNvPr id="109" name="Shape 109"/>
          <p:cNvSpPr/>
          <p:nvPr/>
        </p:nvSpPr>
        <p:spPr>
          <a:xfrm>
            <a:off x="4495800" y="742950"/>
            <a:ext cx="3276600" cy="1981199"/>
          </a:xfrm>
          <a:prstGeom prst="cloudCallout">
            <a:avLst>
              <a:gd name="adj1" fmla="val -20833"/>
              <a:gd name="adj2" fmla="val 62500"/>
            </a:avLst>
          </a:prstGeom>
          <a:solidFill>
            <a:srgbClr val="76923C"/>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sz="1600" b="0" i="0" u="none" strike="noStrike" cap="none" baseline="0" dirty="0">
                <a:solidFill>
                  <a:schemeClr val="lt1"/>
                </a:solidFill>
                <a:latin typeface="+mj-lt"/>
                <a:ea typeface="Calibri"/>
                <a:cs typeface="Calibri"/>
                <a:sym typeface="Calibri"/>
              </a:rPr>
              <a:t>Municipal corporation direct emissions = between 5 – 10% of GHG </a:t>
            </a:r>
          </a:p>
        </p:txBody>
      </p:sp>
      <p:sp>
        <p:nvSpPr>
          <p:cNvPr id="110" name="Shape 110"/>
          <p:cNvSpPr/>
          <p:nvPr/>
        </p:nvSpPr>
        <p:spPr>
          <a:xfrm>
            <a:off x="1752600" y="2876550"/>
            <a:ext cx="3429000" cy="1981199"/>
          </a:xfrm>
          <a:prstGeom prst="cloudCallout">
            <a:avLst>
              <a:gd name="adj1" fmla="val -20833"/>
              <a:gd name="adj2" fmla="val 62500"/>
            </a:avLst>
          </a:prstGeom>
          <a:solidFill>
            <a:srgbClr val="974806"/>
          </a:solidFill>
          <a:ln w="25400" cap="flat">
            <a:solidFill>
              <a:srgbClr val="395E8A"/>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SzPct val="25000"/>
              <a:buNone/>
            </a:pPr>
            <a:r>
              <a:rPr lang="en-US" sz="1600" b="1" i="0" u="none" strike="noStrike" cap="none" baseline="0" dirty="0">
                <a:solidFill>
                  <a:schemeClr val="lt1"/>
                </a:solidFill>
                <a:latin typeface="+mj-lt"/>
                <a:ea typeface="Calibri"/>
                <a:cs typeface="Calibri"/>
                <a:sym typeface="Calibri"/>
              </a:rPr>
              <a:t>BUT, </a:t>
            </a:r>
            <a:r>
              <a:rPr lang="en-US" sz="1600" b="0" i="0" u="none" strike="noStrike" cap="none" baseline="0" dirty="0">
                <a:solidFill>
                  <a:schemeClr val="lt1"/>
                </a:solidFill>
                <a:latin typeface="+mj-lt"/>
                <a:ea typeface="Calibri"/>
                <a:cs typeface="Calibri"/>
                <a:sym typeface="Calibri"/>
              </a:rPr>
              <a:t>Municipalities have indirect control over 40% of GHG emissions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0" y="0"/>
            <a:ext cx="9144000" cy="1276350"/>
          </a:xfrm>
          <a:prstGeom prst="rect">
            <a:avLst/>
          </a:prstGeom>
          <a:solidFill>
            <a:srgbClr val="4F81BD"/>
          </a:solidFill>
          <a:ln>
            <a:noFill/>
          </a:ln>
        </p:spPr>
        <p:txBody>
          <a:bodyPr lIns="91425" tIns="45700" rIns="91425" bIns="45700" numCol="1" anchor="t" anchorCtr="0">
            <a:noAutofit/>
          </a:bodyPr>
          <a:lstStyle/>
          <a:p>
            <a:pPr marL="0" marR="0" lvl="0" indent="0" algn="l" rtl="0">
              <a:spcBef>
                <a:spcPts val="0"/>
              </a:spcBef>
              <a:buClr>
                <a:schemeClr val="lt1"/>
              </a:buClr>
              <a:buSzPct val="25000"/>
              <a:buFont typeface="Calibri"/>
              <a:buNone/>
            </a:pPr>
            <a:r>
              <a:rPr lang="en-US" sz="2400" b="1" i="0" u="none" strike="noStrike" cap="none" baseline="0" dirty="0">
                <a:solidFill>
                  <a:schemeClr val="lt1"/>
                </a:solidFill>
                <a:latin typeface="+mj-lt"/>
                <a:ea typeface="Calibri"/>
                <a:cs typeface="Calibri"/>
                <a:sym typeface="Calibri"/>
              </a:rPr>
              <a:t>Community GHG Emissions under Direct and Indirect Control or Influence of Municipal Governments – Canada Wide </a:t>
            </a:r>
          </a:p>
        </p:txBody>
      </p:sp>
      <p:graphicFrame>
        <p:nvGraphicFramePr>
          <p:cNvPr id="116" name="Shape 116"/>
          <p:cNvGraphicFramePr/>
          <p:nvPr>
            <p:extLst>
              <p:ext uri="{D42A27DB-BD31-4B8C-83A1-F6EECF244321}">
                <p14:modId xmlns:p14="http://schemas.microsoft.com/office/powerpoint/2010/main" xmlns="" val="1761159867"/>
              </p:ext>
            </p:extLst>
          </p:nvPr>
        </p:nvGraphicFramePr>
        <p:xfrm>
          <a:off x="0" y="1271276"/>
          <a:ext cx="9144000" cy="3867152"/>
        </p:xfrm>
        <a:graphic>
          <a:graphicData uri="http://schemas.openxmlformats.org/drawingml/2006/table">
            <a:tbl>
              <a:tblPr firstRow="1" bandRow="1">
                <a:noFill/>
                <a:tableStyleId>{CE3842A7-8919-4D41-8607-6735FE6D090C}</a:tableStyleId>
              </a:tblPr>
              <a:tblGrid>
                <a:gridCol w="1749287"/>
                <a:gridCol w="6548035"/>
                <a:gridCol w="846678"/>
              </a:tblGrid>
              <a:tr h="364502">
                <a:tc>
                  <a:txBody>
                    <a:bodyPr/>
                    <a:lstStyle/>
                    <a:p>
                      <a:pPr marL="0" marR="0" lvl="0" indent="0" algn="l" rtl="0">
                        <a:spcBef>
                          <a:spcPts val="0"/>
                        </a:spcBef>
                        <a:buSzPct val="25000"/>
                        <a:buNone/>
                      </a:pPr>
                      <a:r>
                        <a:rPr lang="en-US" sz="1600" u="none" strike="noStrike" cap="none" baseline="0" dirty="0">
                          <a:latin typeface="+mj-lt"/>
                        </a:rPr>
                        <a:t>GHG Type</a:t>
                      </a:r>
                    </a:p>
                  </a:txBody>
                  <a:tcPr marL="91450" marR="91450" marT="45725" marB="45725">
                    <a:lnB w="9525" cap="flat">
                      <a:solidFill>
                        <a:srgbClr val="000000">
                          <a:alpha val="0"/>
                        </a:srgbClr>
                      </a:solidFill>
                      <a:prstDash val="solid"/>
                      <a:round/>
                      <a:headEnd type="none" w="med" len="med"/>
                      <a:tailEnd type="none" w="med" len="med"/>
                    </a:lnB>
                  </a:tcPr>
                </a:tc>
                <a:tc>
                  <a:txBody>
                    <a:bodyPr/>
                    <a:lstStyle/>
                    <a:p>
                      <a:pPr marL="0" marR="0" lvl="0" indent="0" algn="l" rtl="0">
                        <a:spcBef>
                          <a:spcPts val="0"/>
                        </a:spcBef>
                        <a:buNone/>
                      </a:pPr>
                      <a:endParaRPr sz="1600" u="none" strike="noStrike" cap="none" baseline="0" dirty="0">
                        <a:latin typeface="+mj-lt"/>
                      </a:endParaRPr>
                    </a:p>
                  </a:txBody>
                  <a:tcPr marL="91450" marR="91450" marT="45725" marB="45725">
                    <a:lnB w="9525" cap="flat">
                      <a:solidFill>
                        <a:srgbClr val="000000">
                          <a:alpha val="0"/>
                        </a:srgbClr>
                      </a:solidFill>
                      <a:prstDash val="solid"/>
                      <a:round/>
                      <a:headEnd type="none" w="med" len="med"/>
                      <a:tailEnd type="none" w="med" len="med"/>
                    </a:lnB>
                  </a:tcPr>
                </a:tc>
                <a:tc>
                  <a:txBody>
                    <a:bodyPr/>
                    <a:lstStyle/>
                    <a:p>
                      <a:pPr marL="0" marR="0" lvl="0" indent="0" algn="l" rtl="0">
                        <a:spcBef>
                          <a:spcPts val="0"/>
                        </a:spcBef>
                        <a:buNone/>
                      </a:pPr>
                      <a:endParaRPr sz="1600" u="none" strike="noStrike" cap="none" baseline="0" dirty="0">
                        <a:latin typeface="+mj-lt"/>
                      </a:endParaRPr>
                    </a:p>
                  </a:txBody>
                  <a:tcPr marL="91450" marR="91450" marT="45725" marB="45725">
                    <a:lnB w="9525" cap="flat">
                      <a:solidFill>
                        <a:srgbClr val="000000">
                          <a:alpha val="0"/>
                        </a:srgbClr>
                      </a:solidFill>
                      <a:prstDash val="solid"/>
                      <a:round/>
                      <a:headEnd type="none" w="med" len="med"/>
                      <a:tailEnd type="none" w="med" len="med"/>
                    </a:lnB>
                  </a:tcPr>
                </a:tc>
              </a:tr>
              <a:tr h="376590">
                <a:tc>
                  <a:txBody>
                    <a:bodyPr/>
                    <a:lstStyle/>
                    <a:p>
                      <a:pPr marL="0" marR="0" lvl="0" indent="0" algn="l" rtl="0">
                        <a:spcBef>
                          <a:spcPts val="0"/>
                        </a:spcBef>
                        <a:buSzPct val="25000"/>
                        <a:buNone/>
                      </a:pPr>
                      <a:r>
                        <a:rPr lang="en-US" sz="1600" b="1" u="none" strike="noStrike" cap="none" baseline="0" dirty="0">
                          <a:latin typeface="+mj-lt"/>
                        </a:rPr>
                        <a:t>Direct Control </a:t>
                      </a:r>
                    </a:p>
                  </a:txBody>
                  <a:tcPr marL="91450" marR="91450" marT="45725" marB="457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c>
                  <a:txBody>
                    <a:bodyPr/>
                    <a:lstStyle/>
                    <a:p>
                      <a:pPr marL="0" marR="0" lvl="0" indent="0" algn="l" rtl="0">
                        <a:spcBef>
                          <a:spcPts val="0"/>
                        </a:spcBef>
                        <a:buSzPct val="25000"/>
                        <a:buNone/>
                      </a:pPr>
                      <a:r>
                        <a:rPr lang="en-US" sz="1200" b="1" u="none" strike="noStrike" cap="none" baseline="0" dirty="0">
                          <a:latin typeface="+mj-lt"/>
                        </a:rPr>
                        <a:t>Municipal Operations </a:t>
                      </a:r>
                    </a:p>
                  </a:txBody>
                  <a:tcPr marL="91450" marR="91450" marT="45725" marB="457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c>
                  <a:txBody>
                    <a:bodyPr/>
                    <a:lstStyle/>
                    <a:p>
                      <a:pPr marL="0" marR="0" lvl="0" indent="0" algn="l" rtl="0">
                        <a:spcBef>
                          <a:spcPts val="0"/>
                        </a:spcBef>
                        <a:buSzPct val="25000"/>
                        <a:buNone/>
                      </a:pPr>
                      <a:r>
                        <a:rPr lang="en-US" sz="1600" b="1" u="none" strike="noStrike" cap="none" baseline="0" dirty="0">
                          <a:latin typeface="+mj-lt"/>
                        </a:rPr>
                        <a:t>1%</a:t>
                      </a:r>
                    </a:p>
                  </a:txBody>
                  <a:tcPr marL="91450" marR="91450" marT="45725" marB="457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r>
              <a:tr h="376590">
                <a:tc>
                  <a:txBody>
                    <a:bodyPr/>
                    <a:lstStyle/>
                    <a:p>
                      <a:pPr marL="0" marR="0" lvl="0" indent="0" algn="l" rtl="0">
                        <a:spcBef>
                          <a:spcPts val="0"/>
                        </a:spcBef>
                        <a:buNone/>
                      </a:pPr>
                      <a:endParaRPr sz="1600" u="none" strike="noStrike" cap="none" baseline="0" dirty="0">
                        <a:latin typeface="+mj-lt"/>
                      </a:endParaRPr>
                    </a:p>
                  </a:txBody>
                  <a:tcPr marL="91450" marR="91450" marT="45725" marB="457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c>
                  <a:txBody>
                    <a:bodyPr/>
                    <a:lstStyle/>
                    <a:p>
                      <a:pPr marL="0" marR="0" lvl="0" indent="0" algn="l" rtl="0">
                        <a:spcBef>
                          <a:spcPts val="0"/>
                        </a:spcBef>
                        <a:buSzPct val="25000"/>
                        <a:buNone/>
                      </a:pPr>
                      <a:r>
                        <a:rPr lang="en-US" sz="1200" b="1" u="none" strike="noStrike" cap="none" baseline="0" dirty="0">
                          <a:latin typeface="+mj-lt"/>
                        </a:rPr>
                        <a:t>Landfill Gas</a:t>
                      </a:r>
                    </a:p>
                  </a:txBody>
                  <a:tcPr marL="91450" marR="91450" marT="45725" marB="457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c>
                  <a:txBody>
                    <a:bodyPr/>
                    <a:lstStyle/>
                    <a:p>
                      <a:pPr marL="0" marR="0" lvl="0" indent="0" algn="l" rtl="0">
                        <a:spcBef>
                          <a:spcPts val="0"/>
                        </a:spcBef>
                        <a:buSzPct val="25000"/>
                        <a:buNone/>
                      </a:pPr>
                      <a:r>
                        <a:rPr lang="en-US" sz="1600" b="1" u="none" strike="noStrike" cap="none" baseline="0" dirty="0">
                          <a:latin typeface="+mj-lt"/>
                        </a:rPr>
                        <a:t>5%</a:t>
                      </a:r>
                    </a:p>
                  </a:txBody>
                  <a:tcPr marL="91450" marR="91450" marT="45725" marB="457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r>
              <a:tr h="376590">
                <a:tc>
                  <a:txBody>
                    <a:bodyPr/>
                    <a:lstStyle/>
                    <a:p>
                      <a:pPr marL="0" marR="0" lvl="0" indent="0" algn="l" rtl="0">
                        <a:spcBef>
                          <a:spcPts val="0"/>
                        </a:spcBef>
                        <a:buNone/>
                      </a:pPr>
                      <a:endParaRPr sz="1600" u="none" strike="noStrike" cap="none" baseline="0" dirty="0">
                        <a:latin typeface="+mj-lt"/>
                      </a:endParaRPr>
                    </a:p>
                  </a:txBody>
                  <a:tcPr marL="91450" marR="91450" marT="45725" marB="457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c>
                  <a:txBody>
                    <a:bodyPr/>
                    <a:lstStyle/>
                    <a:p>
                      <a:pPr marL="0" marR="0" lvl="0" indent="0" algn="l" rtl="0">
                        <a:spcBef>
                          <a:spcPts val="0"/>
                        </a:spcBef>
                        <a:buSzPct val="25000"/>
                        <a:buNone/>
                      </a:pPr>
                      <a:r>
                        <a:rPr lang="en-US" sz="1200" b="1" u="none" strike="noStrike" cap="none" baseline="0" dirty="0">
                          <a:latin typeface="+mj-lt"/>
                        </a:rPr>
                        <a:t>Residential Waste </a:t>
                      </a:r>
                    </a:p>
                  </a:txBody>
                  <a:tcPr marL="91450" marR="91450" marT="45725" marB="457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c>
                  <a:txBody>
                    <a:bodyPr/>
                    <a:lstStyle/>
                    <a:p>
                      <a:pPr marL="0" marR="0" lvl="0" indent="0" algn="l" rtl="0">
                        <a:spcBef>
                          <a:spcPts val="0"/>
                        </a:spcBef>
                        <a:buSzPct val="25000"/>
                        <a:buNone/>
                      </a:pPr>
                      <a:r>
                        <a:rPr lang="en-US" sz="1600" b="1" u="none" strike="noStrike" cap="none" baseline="0" dirty="0">
                          <a:latin typeface="+mj-lt"/>
                        </a:rPr>
                        <a:t>4.4%</a:t>
                      </a:r>
                    </a:p>
                  </a:txBody>
                  <a:tcPr marL="91450" marR="91450" marT="45725" marB="457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r>
              <a:tr h="376590">
                <a:tc>
                  <a:txBody>
                    <a:bodyPr/>
                    <a:lstStyle/>
                    <a:p>
                      <a:pPr marL="0" marR="0" lvl="0" indent="0" algn="l" rtl="0">
                        <a:spcBef>
                          <a:spcPts val="0"/>
                        </a:spcBef>
                        <a:buSzPct val="25000"/>
                        <a:buNone/>
                      </a:pPr>
                      <a:r>
                        <a:rPr lang="en-US" sz="1600" b="1" u="none" strike="noStrike" cap="none" baseline="0" dirty="0">
                          <a:latin typeface="+mj-lt"/>
                        </a:rPr>
                        <a:t>Indirect Control </a:t>
                      </a:r>
                    </a:p>
                  </a:txBody>
                  <a:tcPr marL="91450" marR="91450" marT="45725" marB="45725">
                    <a:lnT w="9525" cap="flat">
                      <a:solidFill>
                        <a:srgbClr val="000000">
                          <a:alpha val="0"/>
                        </a:srgbClr>
                      </a:solidFill>
                      <a:prstDash val="solid"/>
                      <a:round/>
                      <a:headEnd type="none" w="med" len="med"/>
                      <a:tailEnd type="none" w="med" len="med"/>
                    </a:lnT>
                  </a:tcPr>
                </a:tc>
                <a:tc>
                  <a:txBody>
                    <a:bodyPr/>
                    <a:lstStyle/>
                    <a:p>
                      <a:pPr marL="0" marR="0" lvl="0" indent="0" algn="l" rtl="0">
                        <a:spcBef>
                          <a:spcPts val="0"/>
                        </a:spcBef>
                        <a:buSzPct val="25000"/>
                        <a:buNone/>
                      </a:pPr>
                      <a:r>
                        <a:rPr lang="en-US" sz="1200" b="1" u="none" strike="noStrike" cap="none" baseline="0" dirty="0">
                          <a:latin typeface="+mj-lt"/>
                        </a:rPr>
                        <a:t>Management/Influence over Institutional /Commercial /Institutional Waste </a:t>
                      </a:r>
                    </a:p>
                  </a:txBody>
                  <a:tcPr marL="91450" marR="91450" marT="45725" marB="45725">
                    <a:lnT w="9525" cap="flat">
                      <a:solidFill>
                        <a:srgbClr val="000000">
                          <a:alpha val="0"/>
                        </a:srgbClr>
                      </a:solidFill>
                      <a:prstDash val="solid"/>
                      <a:round/>
                      <a:headEnd type="none" w="med" len="med"/>
                      <a:tailEnd type="none" w="med" len="med"/>
                    </a:lnT>
                  </a:tcPr>
                </a:tc>
                <a:tc>
                  <a:txBody>
                    <a:bodyPr/>
                    <a:lstStyle/>
                    <a:p>
                      <a:pPr marL="0" marR="0" lvl="0" indent="0" algn="l" rtl="0">
                        <a:spcBef>
                          <a:spcPts val="0"/>
                        </a:spcBef>
                        <a:buSzPct val="25000"/>
                        <a:buNone/>
                      </a:pPr>
                      <a:r>
                        <a:rPr lang="en-US" sz="1600" b="1" u="none" strike="noStrike" cap="none" baseline="0" dirty="0">
                          <a:latin typeface="+mj-lt"/>
                        </a:rPr>
                        <a:t>13%</a:t>
                      </a:r>
                    </a:p>
                  </a:txBody>
                  <a:tcPr marL="91450" marR="91450" marT="45725" marB="45725">
                    <a:lnT w="9525" cap="flat">
                      <a:solidFill>
                        <a:srgbClr val="000000">
                          <a:alpha val="0"/>
                        </a:srgbClr>
                      </a:solidFill>
                      <a:prstDash val="solid"/>
                      <a:round/>
                      <a:headEnd type="none" w="med" len="med"/>
                      <a:tailEnd type="none" w="med" len="med"/>
                    </a:lnT>
                  </a:tcPr>
                </a:tc>
              </a:tr>
              <a:tr h="376590">
                <a:tc>
                  <a:txBody>
                    <a:bodyPr/>
                    <a:lstStyle/>
                    <a:p>
                      <a:pPr marL="0" marR="0" lvl="0" indent="0" algn="l" rtl="0">
                        <a:spcBef>
                          <a:spcPts val="0"/>
                        </a:spcBef>
                        <a:buNone/>
                      </a:pPr>
                      <a:endParaRPr sz="1600" u="none" strike="noStrike" cap="none" baseline="0" dirty="0">
                        <a:latin typeface="+mj-lt"/>
                      </a:endParaRPr>
                    </a:p>
                  </a:txBody>
                  <a:tcPr marL="91450" marR="91450" marT="45725" marB="45725"/>
                </a:tc>
                <a:tc>
                  <a:txBody>
                    <a:bodyPr/>
                    <a:lstStyle/>
                    <a:p>
                      <a:pPr marL="0" marR="0" lvl="0" indent="0" algn="l" rtl="0">
                        <a:spcBef>
                          <a:spcPts val="0"/>
                        </a:spcBef>
                        <a:buSzPct val="25000"/>
                        <a:buNone/>
                      </a:pPr>
                      <a:r>
                        <a:rPr lang="en-US" sz="1200" b="1" u="none" strike="noStrike" cap="none" baseline="0" dirty="0">
                          <a:latin typeface="+mj-lt"/>
                        </a:rPr>
                        <a:t>Residential Buildings </a:t>
                      </a:r>
                    </a:p>
                  </a:txBody>
                  <a:tcPr marL="91450" marR="91450" marT="45725" marB="45725"/>
                </a:tc>
                <a:tc>
                  <a:txBody>
                    <a:bodyPr/>
                    <a:lstStyle/>
                    <a:p>
                      <a:pPr marL="0" marR="0" lvl="0" indent="0" algn="l" rtl="0">
                        <a:spcBef>
                          <a:spcPts val="0"/>
                        </a:spcBef>
                        <a:buSzPct val="25000"/>
                        <a:buNone/>
                      </a:pPr>
                      <a:r>
                        <a:rPr lang="en-US" sz="1600" b="1" u="none" strike="noStrike" cap="none" baseline="0" dirty="0">
                          <a:latin typeface="+mj-lt"/>
                        </a:rPr>
                        <a:t>23%</a:t>
                      </a:r>
                    </a:p>
                  </a:txBody>
                  <a:tcPr marL="91450" marR="91450" marT="45725" marB="45725"/>
                </a:tc>
              </a:tr>
              <a:tr h="364502">
                <a:tc>
                  <a:txBody>
                    <a:bodyPr/>
                    <a:lstStyle/>
                    <a:p>
                      <a:pPr marL="0" marR="0" lvl="0" indent="0" algn="l" rtl="0">
                        <a:spcBef>
                          <a:spcPts val="0"/>
                        </a:spcBef>
                        <a:buNone/>
                      </a:pPr>
                      <a:endParaRPr sz="1600" u="none" strike="noStrike" cap="none" baseline="0" dirty="0">
                        <a:latin typeface="+mj-lt"/>
                      </a:endParaRPr>
                    </a:p>
                  </a:txBody>
                  <a:tcPr marL="91450" marR="91450" marT="45725" marB="45725"/>
                </a:tc>
                <a:tc>
                  <a:txBody>
                    <a:bodyPr/>
                    <a:lstStyle/>
                    <a:p>
                      <a:pPr marL="0" marR="0" lvl="0" indent="0" algn="l" rtl="0">
                        <a:spcBef>
                          <a:spcPts val="0"/>
                        </a:spcBef>
                        <a:buSzPct val="25000"/>
                        <a:buNone/>
                      </a:pPr>
                      <a:r>
                        <a:rPr lang="en-US" sz="1200" b="1" u="none" strike="noStrike" cap="none" baseline="0" dirty="0">
                          <a:latin typeface="+mj-lt"/>
                        </a:rPr>
                        <a:t>Commercial and Institutional Buildings </a:t>
                      </a:r>
                    </a:p>
                  </a:txBody>
                  <a:tcPr marL="91450" marR="91450" marT="45725" marB="45725"/>
                </a:tc>
                <a:tc>
                  <a:txBody>
                    <a:bodyPr/>
                    <a:lstStyle/>
                    <a:p>
                      <a:pPr marL="0" marR="0" lvl="0" indent="0" algn="l" rtl="0">
                        <a:spcBef>
                          <a:spcPts val="0"/>
                        </a:spcBef>
                        <a:buSzPct val="25000"/>
                        <a:buNone/>
                      </a:pPr>
                      <a:r>
                        <a:rPr lang="en-US" sz="1600" b="1" u="none" strike="noStrike" cap="none" baseline="0" dirty="0">
                          <a:latin typeface="+mj-lt"/>
                        </a:rPr>
                        <a:t>13.6%</a:t>
                      </a:r>
                    </a:p>
                  </a:txBody>
                  <a:tcPr marL="91450" marR="91450" marT="45725" marB="45725"/>
                </a:tc>
              </a:tr>
              <a:tr h="364502">
                <a:tc>
                  <a:txBody>
                    <a:bodyPr/>
                    <a:lstStyle/>
                    <a:p>
                      <a:pPr marL="0" marR="0" lvl="0" indent="0" algn="l" rtl="0">
                        <a:spcBef>
                          <a:spcPts val="0"/>
                        </a:spcBef>
                        <a:buNone/>
                      </a:pPr>
                      <a:endParaRPr sz="1600" u="none" strike="noStrike" cap="none" baseline="0" dirty="0">
                        <a:latin typeface="+mj-lt"/>
                      </a:endParaRPr>
                    </a:p>
                  </a:txBody>
                  <a:tcPr marL="91450" marR="91450" marT="45725" marB="45725"/>
                </a:tc>
                <a:tc>
                  <a:txBody>
                    <a:bodyPr/>
                    <a:lstStyle/>
                    <a:p>
                      <a:pPr marL="0" marR="0" lvl="0" indent="0" algn="l" rtl="0">
                        <a:spcBef>
                          <a:spcPts val="0"/>
                        </a:spcBef>
                        <a:buSzPct val="25000"/>
                        <a:buNone/>
                      </a:pPr>
                      <a:r>
                        <a:rPr lang="en-US" sz="1200" b="1" u="none" strike="noStrike" cap="none" baseline="0" dirty="0">
                          <a:latin typeface="+mj-lt"/>
                        </a:rPr>
                        <a:t>Industry </a:t>
                      </a:r>
                    </a:p>
                  </a:txBody>
                  <a:tcPr marL="91450" marR="91450" marT="45725" marB="45725"/>
                </a:tc>
                <a:tc>
                  <a:txBody>
                    <a:bodyPr/>
                    <a:lstStyle/>
                    <a:p>
                      <a:pPr marL="0" marR="0" lvl="0" indent="0" algn="l" rtl="0">
                        <a:spcBef>
                          <a:spcPts val="0"/>
                        </a:spcBef>
                        <a:buSzPct val="25000"/>
                        <a:buNone/>
                      </a:pPr>
                      <a:r>
                        <a:rPr lang="en-US" sz="1600" b="1" u="none" strike="noStrike" cap="none" baseline="0" dirty="0">
                          <a:latin typeface="+mj-lt"/>
                        </a:rPr>
                        <a:t>8.6%</a:t>
                      </a:r>
                    </a:p>
                  </a:txBody>
                  <a:tcPr marL="91450" marR="91450" marT="45725" marB="45725"/>
                </a:tc>
              </a:tr>
              <a:tr h="364502">
                <a:tc>
                  <a:txBody>
                    <a:bodyPr/>
                    <a:lstStyle/>
                    <a:p>
                      <a:pPr marL="0" marR="0" lvl="0" indent="0" algn="l" rtl="0">
                        <a:spcBef>
                          <a:spcPts val="0"/>
                        </a:spcBef>
                        <a:buNone/>
                      </a:pPr>
                      <a:endParaRPr sz="1600" u="none" strike="noStrike" cap="none" baseline="0" dirty="0">
                        <a:latin typeface="+mj-lt"/>
                      </a:endParaRPr>
                    </a:p>
                  </a:txBody>
                  <a:tcPr marL="91450" marR="91450" marT="45725" marB="45725"/>
                </a:tc>
                <a:tc>
                  <a:txBody>
                    <a:bodyPr/>
                    <a:lstStyle/>
                    <a:p>
                      <a:pPr marL="0" marR="0" lvl="0" indent="0" algn="l" rtl="0">
                        <a:spcBef>
                          <a:spcPts val="0"/>
                        </a:spcBef>
                        <a:buSzPct val="25000"/>
                        <a:buNone/>
                      </a:pPr>
                      <a:r>
                        <a:rPr lang="en-US" sz="1200" b="1" u="none" strike="noStrike" cap="none" baseline="0" dirty="0">
                          <a:latin typeface="+mj-lt"/>
                        </a:rPr>
                        <a:t>Personal and Freight Transportation  (excluding rail, marine and off-road) </a:t>
                      </a:r>
                    </a:p>
                  </a:txBody>
                  <a:tcPr marL="91450" marR="91450" marT="45725" marB="45725"/>
                </a:tc>
                <a:tc>
                  <a:txBody>
                    <a:bodyPr/>
                    <a:lstStyle/>
                    <a:p>
                      <a:pPr marL="0" marR="0" lvl="0" indent="0" algn="l" rtl="0">
                        <a:spcBef>
                          <a:spcPts val="0"/>
                        </a:spcBef>
                        <a:buSzPct val="25000"/>
                        <a:buNone/>
                      </a:pPr>
                      <a:r>
                        <a:rPr lang="en-US" sz="1600" b="1" u="none" strike="noStrike" cap="none" baseline="0" dirty="0">
                          <a:latin typeface="+mj-lt"/>
                        </a:rPr>
                        <a:t>30.5%</a:t>
                      </a:r>
                    </a:p>
                  </a:txBody>
                  <a:tcPr marL="91450" marR="91450" marT="45725" marB="45725"/>
                </a:tc>
              </a:tr>
              <a:tr h="526194">
                <a:tc>
                  <a:txBody>
                    <a:bodyPr/>
                    <a:lstStyle/>
                    <a:p>
                      <a:pPr marL="0" marR="0" lvl="0" indent="0" algn="l" rtl="0">
                        <a:spcBef>
                          <a:spcPts val="0"/>
                        </a:spcBef>
                        <a:buSzPct val="25000"/>
                        <a:buNone/>
                      </a:pPr>
                      <a:r>
                        <a:rPr lang="en-US" sz="1600" b="1" u="none" strike="noStrike" cap="none" baseline="0" dirty="0">
                          <a:latin typeface="+mj-lt"/>
                        </a:rPr>
                        <a:t>Total </a:t>
                      </a:r>
                    </a:p>
                  </a:txBody>
                  <a:tcPr marL="91450" marR="91450" marT="45725" marB="45725"/>
                </a:tc>
                <a:tc>
                  <a:txBody>
                    <a:bodyPr/>
                    <a:lstStyle/>
                    <a:p>
                      <a:pPr marL="0" marR="0" lvl="0" indent="0" algn="l" rtl="0">
                        <a:spcBef>
                          <a:spcPts val="0"/>
                        </a:spcBef>
                        <a:buSzPct val="25000"/>
                        <a:buNone/>
                      </a:pPr>
                      <a:r>
                        <a:rPr lang="en-US" sz="1200" b="1" u="none" strike="noStrike" cap="none" baseline="0" dirty="0">
                          <a:latin typeface="+mj-lt"/>
                        </a:rPr>
                        <a:t>% of Canadian GHG emissions under municipal direct and indirect control or influence </a:t>
                      </a:r>
                    </a:p>
                  </a:txBody>
                  <a:tcPr marL="91450" marR="91450" marT="45725" marB="45725"/>
                </a:tc>
                <a:tc>
                  <a:txBody>
                    <a:bodyPr/>
                    <a:lstStyle/>
                    <a:p>
                      <a:pPr marL="0" marR="0" lvl="0" indent="0" algn="l" rtl="0">
                        <a:spcBef>
                          <a:spcPts val="0"/>
                        </a:spcBef>
                        <a:buSzPct val="25000"/>
                        <a:buNone/>
                      </a:pPr>
                      <a:r>
                        <a:rPr lang="en-US" sz="1600" b="1" u="none" strike="noStrike" cap="none" baseline="0" dirty="0">
                          <a:latin typeface="+mj-lt"/>
                        </a:rPr>
                        <a:t>44%</a:t>
                      </a:r>
                    </a:p>
                  </a:txBody>
                  <a:tcPr marL="91450" marR="91450" marT="45725" marB="45725"/>
                </a:tc>
              </a:tr>
            </a:tbl>
          </a:graphicData>
        </a:graphic>
      </p:graphicFrame>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228600" y="105623"/>
            <a:ext cx="9144000" cy="666749"/>
          </a:xfrm>
          <a:prstGeom prst="rect">
            <a:avLst/>
          </a:prstGeom>
          <a:noFill/>
          <a:ln>
            <a:noFill/>
          </a:ln>
        </p:spPr>
        <p:txBody>
          <a:bodyPr lIns="91425" tIns="45700" rIns="91425" bIns="45700" numCol="1" anchor="t" anchorCtr="0">
            <a:noAutofit/>
          </a:bodyPr>
          <a:lstStyle/>
          <a:p>
            <a:pPr marL="0" marR="0" lvl="0" indent="0" algn="l" rtl="0">
              <a:spcBef>
                <a:spcPts val="0"/>
              </a:spcBef>
              <a:buClr>
                <a:schemeClr val="lt1"/>
              </a:buClr>
              <a:buSzPct val="25000"/>
              <a:buFont typeface="Calibri"/>
              <a:buNone/>
            </a:pPr>
            <a:r>
              <a:rPr lang="en-US" sz="3000" b="1" i="0" u="none" strike="noStrike" cap="none" baseline="0" dirty="0" smtClean="0">
                <a:solidFill>
                  <a:schemeClr val="tx1"/>
                </a:solidFill>
                <a:latin typeface="+mj-lt"/>
                <a:ea typeface="Calibri"/>
                <a:cs typeface="Calibri" pitchFamily="34" charset="0"/>
                <a:sym typeface="Calibri"/>
              </a:rPr>
              <a:t>Do</a:t>
            </a:r>
            <a:r>
              <a:rPr lang="en-US" sz="3000" b="1" i="0" u="none" strike="noStrike" cap="none" dirty="0" smtClean="0">
                <a:solidFill>
                  <a:schemeClr val="tx1"/>
                </a:solidFill>
                <a:latin typeface="+mj-lt"/>
                <a:ea typeface="Calibri"/>
                <a:cs typeface="Calibri" pitchFamily="34" charset="0"/>
                <a:sym typeface="Calibri"/>
              </a:rPr>
              <a:t> any of the Below </a:t>
            </a:r>
            <a:r>
              <a:rPr lang="en-US" sz="3000" b="1" i="0" u="none" strike="noStrike" cap="none" baseline="0" dirty="0" smtClean="0">
                <a:solidFill>
                  <a:schemeClr val="tx1"/>
                </a:solidFill>
                <a:latin typeface="+mj-lt"/>
                <a:ea typeface="Calibri"/>
                <a:cs typeface="Calibri" pitchFamily="34" charset="0"/>
                <a:sym typeface="Calibri"/>
              </a:rPr>
              <a:t>Priorities </a:t>
            </a:r>
            <a:r>
              <a:rPr lang="en-US" sz="3000" b="1" i="0" u="none" strike="noStrike" cap="none" dirty="0" smtClean="0">
                <a:solidFill>
                  <a:schemeClr val="tx1"/>
                </a:solidFill>
                <a:latin typeface="+mj-lt"/>
                <a:ea typeface="Calibri"/>
                <a:cs typeface="Calibri" pitchFamily="34" charset="0"/>
                <a:sym typeface="Calibri"/>
              </a:rPr>
              <a:t>Speak to You? </a:t>
            </a:r>
            <a:endParaRPr lang="en-US" sz="3000" b="1" i="0" u="none" strike="noStrike" cap="none" baseline="0" dirty="0">
              <a:solidFill>
                <a:schemeClr val="tx1"/>
              </a:solidFill>
              <a:latin typeface="+mj-lt"/>
              <a:ea typeface="Calibri"/>
              <a:cs typeface="Calibri" pitchFamily="34" charset="0"/>
              <a:sym typeface="Calibri"/>
            </a:endParaRPr>
          </a:p>
        </p:txBody>
      </p:sp>
      <p:sp>
        <p:nvSpPr>
          <p:cNvPr id="155" name="Shape 155"/>
          <p:cNvSpPr txBox="1">
            <a:spLocks noGrp="1"/>
          </p:cNvSpPr>
          <p:nvPr>
            <p:ph type="body" idx="1"/>
          </p:nvPr>
        </p:nvSpPr>
        <p:spPr>
          <a:xfrm>
            <a:off x="228600" y="912283"/>
            <a:ext cx="6492240" cy="4724400"/>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Energy savings to reduce municipal costs </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Energy costs for the community - Where energy costs go</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Reducing municipal, business and residents vulnerability to energy price increases </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Alignment with Official Plan, Strategic Plan, Climate Change Action Plan, Community Sustainability Plan, Transportation Plans, Green Development Standards, etc…</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Job creation from energy efficiency, energy generation and associated products and services</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Energy security to promote economic competitiveness </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Energy limitations and </a:t>
            </a:r>
            <a:r>
              <a:rPr lang="en-US" sz="1800" b="0" i="0" u="none" strike="noStrike" cap="none" baseline="0" dirty="0" smtClean="0">
                <a:solidFill>
                  <a:schemeClr val="dk1"/>
                </a:solidFill>
                <a:latin typeface="+mj-lt"/>
                <a:ea typeface="Calibri"/>
                <a:cs typeface="Calibri"/>
                <a:sym typeface="Calibri"/>
              </a:rPr>
              <a:t>growth</a:t>
            </a:r>
          </a:p>
          <a:p>
            <a:pPr marL="342900" marR="0" lvl="0" indent="-342900" algn="l" rtl="0">
              <a:lnSpc>
                <a:spcPct val="80000"/>
              </a:lnSpc>
              <a:spcBef>
                <a:spcPts val="380"/>
              </a:spcBef>
              <a:buClr>
                <a:schemeClr val="dk1"/>
              </a:buClr>
              <a:buSzPct val="100000"/>
              <a:buFont typeface="Noto Symbol"/>
              <a:buChar char="✓"/>
            </a:pPr>
            <a:r>
              <a:rPr lang="en-US" sz="1800" dirty="0" smtClean="0">
                <a:solidFill>
                  <a:schemeClr val="dk1"/>
                </a:solidFill>
                <a:latin typeface="+mj-lt"/>
                <a:ea typeface="Calibri"/>
                <a:cs typeface="Calibri"/>
                <a:sym typeface="Calibri"/>
              </a:rPr>
              <a:t>Energy resilience</a:t>
            </a:r>
            <a:endParaRPr lang="en-US" sz="1800" b="0" i="0" u="none" strike="noStrike" cap="none" baseline="0" dirty="0">
              <a:solidFill>
                <a:schemeClr val="dk1"/>
              </a:solidFill>
              <a:latin typeface="+mj-lt"/>
              <a:ea typeface="Calibri"/>
              <a:cs typeface="Calibri"/>
              <a:sym typeface="Calibri"/>
            </a:endParaRP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Opportunities to use waste heat or provide district energy </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Solar, wind, combined heat and power opportunities </a:t>
            </a:r>
          </a:p>
          <a:p>
            <a:pPr marL="342900" marR="0" lvl="0" indent="-342900" algn="l" rtl="0">
              <a:lnSpc>
                <a:spcPct val="80000"/>
              </a:lnSpc>
              <a:spcBef>
                <a:spcPts val="195"/>
              </a:spcBef>
              <a:buClr>
                <a:schemeClr val="dk1"/>
              </a:buClr>
              <a:buFont typeface="Arial"/>
              <a:buNone/>
            </a:pPr>
            <a:endParaRPr sz="900" b="0" i="0" u="none" strike="noStrike" cap="none" baseline="0" dirty="0">
              <a:solidFill>
                <a:schemeClr val="dk1"/>
              </a:solidFill>
              <a:latin typeface="+mj-lt"/>
              <a:sym typeface="Arial"/>
            </a:endParaRPr>
          </a:p>
          <a:p>
            <a:pPr marL="342900" marR="0" lvl="0" indent="-280987" algn="l" rtl="0">
              <a:lnSpc>
                <a:spcPct val="80000"/>
              </a:lnSpc>
              <a:spcBef>
                <a:spcPts val="195"/>
              </a:spcBef>
              <a:buClr>
                <a:schemeClr val="dk1"/>
              </a:buClr>
              <a:buFont typeface="Arial"/>
              <a:buNone/>
            </a:pPr>
            <a:endParaRPr sz="900" b="0" i="0" u="none" strike="noStrike" cap="none" baseline="0" dirty="0">
              <a:solidFill>
                <a:schemeClr val="dk1"/>
              </a:solidFill>
              <a:latin typeface="+mj-lt"/>
              <a:sym typeface="Arial"/>
            </a:endParaRPr>
          </a:p>
          <a:p>
            <a:pPr marL="342900" marR="0" lvl="0" indent="-280987" algn="l" rtl="0">
              <a:lnSpc>
                <a:spcPct val="80000"/>
              </a:lnSpc>
              <a:spcBef>
                <a:spcPts val="195"/>
              </a:spcBef>
              <a:buClr>
                <a:schemeClr val="dk1"/>
              </a:buClr>
              <a:buFont typeface="Arial"/>
              <a:buNone/>
            </a:pPr>
            <a:endParaRPr sz="900" b="0" i="0" u="none" strike="noStrike" cap="none" baseline="0" dirty="0">
              <a:solidFill>
                <a:schemeClr val="dk1"/>
              </a:solidFill>
              <a:latin typeface="+mj-lt"/>
              <a:sym typeface="Arial"/>
            </a:endParaRPr>
          </a:p>
          <a:p>
            <a:pPr marL="0" marR="0" lvl="0" indent="0" algn="l" rtl="0">
              <a:lnSpc>
                <a:spcPct val="80000"/>
              </a:lnSpc>
              <a:spcBef>
                <a:spcPts val="195"/>
              </a:spcBef>
              <a:buClr>
                <a:schemeClr val="dk1"/>
              </a:buClr>
              <a:buFont typeface="Arial"/>
              <a:buNone/>
            </a:pPr>
            <a:endParaRPr sz="900" b="0" i="0" u="none" strike="noStrike" cap="none" baseline="0" dirty="0">
              <a:solidFill>
                <a:schemeClr val="dk1"/>
              </a:solidFill>
              <a:latin typeface="+mj-lt"/>
              <a:sym typeface="Arial"/>
            </a:endParaRPr>
          </a:p>
        </p:txBody>
      </p:sp>
      <p:pic>
        <p:nvPicPr>
          <p:cNvPr id="4" name="Shape 45"/>
          <p:cNvPicPr preferRelativeResize="0"/>
          <p:nvPr/>
        </p:nvPicPr>
        <p:blipFill rotWithShape="1">
          <a:blip r:embed="rId3">
            <a:alphaModFix/>
          </a:blip>
          <a:srcRect l="9647" r="8356"/>
          <a:stretch/>
        </p:blipFill>
        <p:spPr>
          <a:xfrm>
            <a:off x="6553200" y="1299210"/>
            <a:ext cx="2590800" cy="2391195"/>
          </a:xfrm>
          <a:prstGeom prst="rect">
            <a:avLst/>
          </a:prstGeom>
          <a:noFill/>
          <a:ln>
            <a:noFill/>
          </a:ln>
        </p:spPr>
      </p:pic>
    </p:spTree>
    <p:extLst>
      <p:ext uri="{BB962C8B-B14F-4D97-AF65-F5344CB8AC3E}">
        <p14:creationId xmlns:p14="http://schemas.microsoft.com/office/powerpoint/2010/main" xmlns="" val="2779232560"/>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0" y="0"/>
            <a:ext cx="9144000" cy="666749"/>
          </a:xfrm>
          <a:prstGeom prst="rect">
            <a:avLst/>
          </a:prstGeom>
          <a:noFill/>
          <a:ln>
            <a:noFill/>
          </a:ln>
        </p:spPr>
        <p:txBody>
          <a:bodyPr lIns="91425" tIns="45700" rIns="91425" bIns="45700" numCol="1" anchor="t" anchorCtr="0">
            <a:noAutofit/>
          </a:bodyPr>
          <a:lstStyle/>
          <a:p>
            <a:pPr marL="0" marR="0" lvl="0" indent="0" algn="l" rtl="0">
              <a:spcBef>
                <a:spcPts val="0"/>
              </a:spcBef>
              <a:buClr>
                <a:schemeClr val="lt1"/>
              </a:buClr>
              <a:buSzPct val="25000"/>
              <a:buFont typeface="Calibri"/>
              <a:buNone/>
            </a:pPr>
            <a:r>
              <a:rPr lang="en-US" sz="3000" b="1" i="0" u="none" strike="noStrike" cap="none" baseline="0" dirty="0">
                <a:solidFill>
                  <a:schemeClr val="tx1"/>
                </a:solidFill>
                <a:latin typeface="+mj-lt"/>
                <a:ea typeface="Calibri"/>
                <a:cs typeface="Calibri"/>
                <a:sym typeface="Calibri"/>
              </a:rPr>
              <a:t>Economics of Energy Use &amp; Energy Savings</a:t>
            </a:r>
          </a:p>
        </p:txBody>
      </p:sp>
      <p:sp>
        <p:nvSpPr>
          <p:cNvPr id="122" name="Shape 122"/>
          <p:cNvSpPr txBox="1">
            <a:spLocks noGrp="1"/>
          </p:cNvSpPr>
          <p:nvPr>
            <p:ph type="body" idx="1"/>
          </p:nvPr>
        </p:nvSpPr>
        <p:spPr>
          <a:xfrm>
            <a:off x="152400" y="746449"/>
            <a:ext cx="4307633" cy="3958901"/>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dk1"/>
              </a:buClr>
              <a:buSzPct val="100000"/>
              <a:buFont typeface="Arial"/>
              <a:buChar char="•"/>
            </a:pPr>
            <a:r>
              <a:rPr lang="en-US" sz="2400" b="0" i="0" u="none" strike="noStrike" cap="none" baseline="0" dirty="0">
                <a:solidFill>
                  <a:schemeClr val="dk1"/>
                </a:solidFill>
                <a:latin typeface="+mj-lt"/>
                <a:ea typeface="Calibri"/>
                <a:cs typeface="Calibri"/>
                <a:sym typeface="Calibri"/>
              </a:rPr>
              <a:t>Significant amount of community dollars are spent on energy.</a:t>
            </a:r>
          </a:p>
          <a:p>
            <a:pPr marL="342900" marR="0" lvl="0" indent="-342900" algn="l" rtl="0">
              <a:lnSpc>
                <a:spcPct val="80000"/>
              </a:lnSpc>
              <a:spcBef>
                <a:spcPts val="560"/>
              </a:spcBef>
              <a:buClr>
                <a:schemeClr val="dk1"/>
              </a:buClr>
              <a:buSzPct val="100000"/>
              <a:buFont typeface="Arial"/>
              <a:buChar char="•"/>
            </a:pPr>
            <a:r>
              <a:rPr lang="en-US" sz="2400" b="0" i="0" u="none" strike="noStrike" cap="none" baseline="0" dirty="0">
                <a:solidFill>
                  <a:schemeClr val="dk1"/>
                </a:solidFill>
                <a:latin typeface="+mj-lt"/>
                <a:ea typeface="Calibri"/>
                <a:cs typeface="Calibri"/>
                <a:sym typeface="Calibri"/>
              </a:rPr>
              <a:t>Significant opportunities for energy saving opportunities exists within our communities. </a:t>
            </a:r>
          </a:p>
          <a:p>
            <a:pPr marL="342900" marR="0" lvl="0" indent="-342900" algn="l" rtl="0">
              <a:lnSpc>
                <a:spcPct val="80000"/>
              </a:lnSpc>
              <a:spcBef>
                <a:spcPts val="560"/>
              </a:spcBef>
              <a:buClr>
                <a:schemeClr val="dk1"/>
              </a:buClr>
              <a:buSzPct val="100000"/>
              <a:buFont typeface="Arial"/>
              <a:buChar char="•"/>
            </a:pPr>
            <a:r>
              <a:rPr lang="en-US" sz="2400" b="0" i="0" u="none" strike="noStrike" cap="none" baseline="0" dirty="0">
                <a:solidFill>
                  <a:schemeClr val="dk1"/>
                </a:solidFill>
                <a:latin typeface="+mj-lt"/>
                <a:ea typeface="Calibri"/>
                <a:cs typeface="Calibri"/>
                <a:sym typeface="Calibri"/>
              </a:rPr>
              <a:t>Many community energy reductions can be achieved </a:t>
            </a:r>
            <a:r>
              <a:rPr lang="en-US" sz="2400" dirty="0" smtClean="0">
                <a:solidFill>
                  <a:schemeClr val="dk1"/>
                </a:solidFill>
                <a:latin typeface="+mj-lt"/>
                <a:ea typeface="Calibri"/>
                <a:cs typeface="Calibri"/>
                <a:sym typeface="Calibri"/>
              </a:rPr>
              <a:t>at an impressive rate of return on investment.  </a:t>
            </a:r>
            <a:endParaRPr lang="en-US" sz="2400" b="0" i="0" u="none" strike="noStrike" cap="none" baseline="0" dirty="0">
              <a:solidFill>
                <a:schemeClr val="dk1"/>
              </a:solidFill>
              <a:latin typeface="+mj-lt"/>
              <a:ea typeface="Calibri"/>
              <a:cs typeface="Calibri"/>
              <a:sym typeface="Calibri"/>
            </a:endParaRPr>
          </a:p>
          <a:p>
            <a:pPr marL="0" marR="0" lvl="0" indent="0" algn="l" rtl="0">
              <a:lnSpc>
                <a:spcPct val="80000"/>
              </a:lnSpc>
              <a:spcBef>
                <a:spcPts val="555"/>
              </a:spcBef>
              <a:buClr>
                <a:schemeClr val="dk1"/>
              </a:buClr>
              <a:buFont typeface="Arial"/>
              <a:buNone/>
            </a:pPr>
            <a:endParaRPr sz="2400" b="0" i="0" u="none" strike="noStrike" cap="none" baseline="0" dirty="0">
              <a:solidFill>
                <a:schemeClr val="dk1"/>
              </a:solidFill>
              <a:latin typeface="+mj-lt"/>
              <a:sym typeface="Arial"/>
            </a:endParaRPr>
          </a:p>
        </p:txBody>
      </p:sp>
      <p:pic>
        <p:nvPicPr>
          <p:cNvPr id="5" name="Picture 1"/>
          <p:cNvPicPr>
            <a:picLocks noChangeAspect="1" noChangeArrowheads="1"/>
          </p:cNvPicPr>
          <p:nvPr/>
        </p:nvPicPr>
        <p:blipFill>
          <a:blip r:embed="rId3"/>
          <a:srcRect/>
          <a:stretch>
            <a:fillRect/>
          </a:stretch>
        </p:blipFill>
        <p:spPr>
          <a:xfrm>
            <a:off x="4572735" y="1051560"/>
            <a:ext cx="4434105" cy="3392424"/>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8658" y="2156252"/>
            <a:ext cx="6575839" cy="830997"/>
          </a:xfrm>
          <a:prstGeom prst="rect">
            <a:avLst/>
          </a:prstGeom>
        </p:spPr>
        <p:txBody>
          <a:bodyPr wrap="none">
            <a:spAutoFit/>
          </a:bodyPr>
          <a:lstStyle/>
          <a:p>
            <a:pPr lvl="0">
              <a:buClr>
                <a:schemeClr val="dk1"/>
              </a:buClr>
              <a:buSzPct val="100000"/>
            </a:pPr>
            <a:endParaRPr lang="en-US" sz="2400" dirty="0">
              <a:solidFill>
                <a:schemeClr val="dk1"/>
              </a:solidFill>
              <a:ea typeface="Calibri"/>
              <a:cs typeface="Calibri"/>
              <a:sym typeface="Calibri"/>
            </a:endParaRPr>
          </a:p>
          <a:p>
            <a:pPr lvl="0">
              <a:buClr>
                <a:schemeClr val="dk1"/>
              </a:buClr>
              <a:buSzPct val="100000"/>
            </a:pPr>
            <a:r>
              <a:rPr lang="en-US" sz="2400" b="1" dirty="0">
                <a:solidFill>
                  <a:schemeClr val="dk1"/>
                </a:solidFill>
                <a:ea typeface="Calibri"/>
                <a:cs typeface="Calibri"/>
                <a:sym typeface="Calibri"/>
              </a:rPr>
              <a:t>1.3 </a:t>
            </a:r>
            <a:r>
              <a:rPr lang="en-US" sz="2400" b="1" dirty="0" smtClean="0">
                <a:solidFill>
                  <a:schemeClr val="dk1"/>
                </a:solidFill>
                <a:ea typeface="Calibri"/>
                <a:cs typeface="Calibri"/>
                <a:sym typeface="Calibri"/>
              </a:rPr>
              <a:t>Benefits of Community Energy Planning</a:t>
            </a:r>
            <a:endParaRPr lang="en-US" sz="2400" b="1" dirty="0">
              <a:solidFill>
                <a:schemeClr val="dk1"/>
              </a:solidFill>
              <a:ea typeface="Calibri"/>
              <a:cs typeface="Calibri"/>
              <a:sym typeface="Calibri"/>
            </a:endParaRPr>
          </a:p>
        </p:txBody>
      </p:sp>
    </p:spTree>
    <p:extLst>
      <p:ext uri="{BB962C8B-B14F-4D97-AF65-F5344CB8AC3E}">
        <p14:creationId xmlns:p14="http://schemas.microsoft.com/office/powerpoint/2010/main" xmlns="" val="2042810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05979"/>
            <a:ext cx="8229600" cy="857250"/>
          </a:xfrm>
          <a:prstGeom prst="rect">
            <a:avLst/>
          </a:prstGeom>
          <a:noFill/>
          <a:ln>
            <a:noFill/>
          </a:ln>
        </p:spPr>
        <p:txBody>
          <a:bodyPr lIns="91425" tIns="45700" rIns="91425" bIns="45700" numCol="1" anchor="t" anchorCtr="0">
            <a:noAutofit/>
          </a:bodyPr>
          <a:lstStyle/>
          <a:p>
            <a:pPr marL="0" marR="0" lvl="0" indent="0" algn="l" rtl="0">
              <a:spcBef>
                <a:spcPts val="0"/>
              </a:spcBef>
              <a:buClr>
                <a:schemeClr val="dk1"/>
              </a:buClr>
              <a:buSzPct val="25000"/>
              <a:buFont typeface="Arial"/>
              <a:buNone/>
            </a:pPr>
            <a:r>
              <a:rPr lang="en-US" sz="4000" b="1" i="0" u="none" strike="noStrike" cap="none" baseline="0" dirty="0">
                <a:solidFill>
                  <a:schemeClr val="dk1"/>
                </a:solidFill>
                <a:latin typeface="Arial"/>
                <a:ea typeface="Arial"/>
                <a:cs typeface="Arial"/>
                <a:sym typeface="Arial"/>
              </a:rPr>
              <a:t>Overview</a:t>
            </a:r>
          </a:p>
        </p:txBody>
      </p:sp>
      <p:sp>
        <p:nvSpPr>
          <p:cNvPr id="30" name="Shape 30"/>
          <p:cNvSpPr txBox="1">
            <a:spLocks noGrp="1"/>
          </p:cNvSpPr>
          <p:nvPr>
            <p:ph type="body" idx="1"/>
          </p:nvPr>
        </p:nvSpPr>
        <p:spPr>
          <a:xfrm>
            <a:off x="457200" y="1218350"/>
            <a:ext cx="5257799" cy="4171949"/>
          </a:xfrm>
          <a:prstGeom prst="rect">
            <a:avLst/>
          </a:prstGeom>
          <a:noFill/>
          <a:ln>
            <a:noFill/>
          </a:ln>
        </p:spPr>
        <p:txBody>
          <a:bodyPr lIns="91425" tIns="45700" rIns="91425" bIns="45700" numCol="1" anchor="t" anchorCtr="0">
            <a:noAutofit/>
          </a:bodyPr>
          <a:lstStyle/>
          <a:p>
            <a:pPr marR="0" lvl="0" algn="l" rtl="0">
              <a:spcBef>
                <a:spcPts val="0"/>
              </a:spcBef>
              <a:buClr>
                <a:schemeClr val="dk1"/>
              </a:buClr>
              <a:buSzPct val="100000"/>
            </a:pPr>
            <a:r>
              <a:rPr lang="en-US" sz="2000" b="1" i="0" u="none" strike="noStrike" cap="none" baseline="0" dirty="0" smtClean="0">
                <a:solidFill>
                  <a:schemeClr val="dk1"/>
                </a:solidFill>
                <a:latin typeface="+mj-lt"/>
                <a:ea typeface="Calibri"/>
                <a:cs typeface="Calibri"/>
                <a:sym typeface="Calibri"/>
              </a:rPr>
              <a:t>1.1</a:t>
            </a:r>
            <a:r>
              <a:rPr lang="en-US" sz="2000" b="0" i="0" u="none" strike="noStrike" cap="none" baseline="0" dirty="0" smtClean="0">
                <a:solidFill>
                  <a:schemeClr val="dk1"/>
                </a:solidFill>
                <a:latin typeface="+mj-lt"/>
                <a:ea typeface="Calibri"/>
                <a:cs typeface="Calibri"/>
                <a:sym typeface="Calibri"/>
              </a:rPr>
              <a:t> Overview</a:t>
            </a:r>
            <a:r>
              <a:rPr lang="en-US" sz="2000" b="0" i="0" u="none" strike="noStrike" cap="none" dirty="0" smtClean="0">
                <a:solidFill>
                  <a:schemeClr val="dk1"/>
                </a:solidFill>
                <a:latin typeface="+mj-lt"/>
                <a:ea typeface="Calibri"/>
                <a:cs typeface="Calibri"/>
                <a:sym typeface="Calibri"/>
              </a:rPr>
              <a:t> of Community Energy Planning</a:t>
            </a:r>
          </a:p>
          <a:p>
            <a:pPr marR="0" lvl="0" algn="l" rtl="0">
              <a:spcBef>
                <a:spcPts val="0"/>
              </a:spcBef>
              <a:buClr>
                <a:schemeClr val="dk1"/>
              </a:buClr>
              <a:buSzPct val="100000"/>
            </a:pPr>
            <a:endParaRPr lang="en-US" sz="2000" b="0" i="0" u="none" strike="noStrike" cap="none" dirty="0" smtClean="0">
              <a:solidFill>
                <a:schemeClr val="dk1"/>
              </a:solidFill>
              <a:latin typeface="+mj-lt"/>
              <a:ea typeface="Calibri"/>
              <a:cs typeface="Calibri"/>
              <a:sym typeface="Calibri"/>
            </a:endParaRPr>
          </a:p>
          <a:p>
            <a:pPr lvl="0">
              <a:buClr>
                <a:schemeClr val="dk1"/>
              </a:buClr>
              <a:buSzPct val="100000"/>
            </a:pPr>
            <a:r>
              <a:rPr lang="en-US" sz="2000" b="1" i="0" u="none" strike="noStrike" cap="none" baseline="0" dirty="0" smtClean="0">
                <a:solidFill>
                  <a:schemeClr val="dk1"/>
                </a:solidFill>
                <a:latin typeface="+mj-lt"/>
                <a:ea typeface="Calibri"/>
                <a:cs typeface="Calibri"/>
                <a:sym typeface="Calibri"/>
              </a:rPr>
              <a:t>1.2</a:t>
            </a:r>
            <a:r>
              <a:rPr lang="en-US" sz="2000" b="0" i="0" u="none" strike="noStrike" cap="none" dirty="0" smtClean="0">
                <a:solidFill>
                  <a:schemeClr val="dk1"/>
                </a:solidFill>
                <a:latin typeface="+mj-lt"/>
                <a:ea typeface="Calibri"/>
                <a:cs typeface="Calibri"/>
                <a:sym typeface="Calibri"/>
              </a:rPr>
              <a:t> </a:t>
            </a:r>
            <a:r>
              <a:rPr lang="en-US" sz="2000" dirty="0">
                <a:solidFill>
                  <a:schemeClr val="dk1"/>
                </a:solidFill>
                <a:ea typeface="Calibri"/>
                <a:cs typeface="Calibri"/>
                <a:sym typeface="Calibri"/>
              </a:rPr>
              <a:t>Applications of a Community Energy Plan (CEP)</a:t>
            </a:r>
          </a:p>
          <a:p>
            <a:pPr marR="0" lvl="0" algn="l" rtl="0">
              <a:spcBef>
                <a:spcPts val="0"/>
              </a:spcBef>
              <a:buClr>
                <a:schemeClr val="dk1"/>
              </a:buClr>
              <a:buSzPct val="100000"/>
            </a:pPr>
            <a:endParaRPr lang="en-US" sz="2000" b="0" i="0" u="none" strike="noStrike" cap="none" baseline="0" dirty="0" smtClean="0">
              <a:solidFill>
                <a:schemeClr val="dk1"/>
              </a:solidFill>
              <a:latin typeface="+mj-lt"/>
              <a:ea typeface="Calibri"/>
              <a:cs typeface="Calibri"/>
              <a:sym typeface="Calibri"/>
            </a:endParaRPr>
          </a:p>
          <a:p>
            <a:pPr>
              <a:buClr>
                <a:schemeClr val="dk1"/>
              </a:buClr>
              <a:buSzPct val="100000"/>
            </a:pPr>
            <a:r>
              <a:rPr lang="en-US" sz="2000" b="1" dirty="0" smtClean="0">
                <a:solidFill>
                  <a:schemeClr val="dk1"/>
                </a:solidFill>
                <a:ea typeface="Calibri"/>
                <a:cs typeface="Calibri"/>
                <a:sym typeface="Calibri"/>
              </a:rPr>
              <a:t>1.3</a:t>
            </a:r>
            <a:r>
              <a:rPr lang="en-US" sz="2000" dirty="0" smtClean="0">
                <a:solidFill>
                  <a:schemeClr val="dk1"/>
                </a:solidFill>
                <a:ea typeface="Calibri"/>
                <a:cs typeface="Calibri"/>
                <a:sym typeface="Calibri"/>
              </a:rPr>
              <a:t> </a:t>
            </a:r>
            <a:r>
              <a:rPr lang="en-US" sz="2000" dirty="0">
                <a:solidFill>
                  <a:schemeClr val="dk1"/>
                </a:solidFill>
                <a:ea typeface="Calibri"/>
                <a:cs typeface="Calibri"/>
                <a:sym typeface="Calibri"/>
              </a:rPr>
              <a:t>Benefits of Community Energy Planning</a:t>
            </a:r>
          </a:p>
          <a:p>
            <a:pPr marR="0" lvl="0" algn="l" rtl="0">
              <a:spcBef>
                <a:spcPts val="0"/>
              </a:spcBef>
              <a:buClr>
                <a:schemeClr val="dk1"/>
              </a:buClr>
              <a:buSzPct val="100000"/>
            </a:pPr>
            <a:endParaRPr lang="en-US" sz="2000" b="0" i="0" u="none" strike="noStrike" cap="none" baseline="0" dirty="0">
              <a:solidFill>
                <a:schemeClr val="dk1"/>
              </a:solidFill>
              <a:latin typeface="+mj-lt"/>
              <a:ea typeface="Calibri"/>
              <a:cs typeface="Calibri"/>
              <a:sym typeface="Calibri"/>
            </a:endParaRPr>
          </a:p>
          <a:p>
            <a:pPr marR="0" lvl="0" algn="l" rtl="0">
              <a:spcBef>
                <a:spcPts val="600"/>
              </a:spcBef>
              <a:buClr>
                <a:schemeClr val="dk1"/>
              </a:buClr>
              <a:buSzPct val="100000"/>
            </a:pPr>
            <a:r>
              <a:rPr lang="en-US" sz="2000" b="1" i="0" u="none" strike="noStrike" cap="none" baseline="0" dirty="0" smtClean="0">
                <a:solidFill>
                  <a:schemeClr val="dk1"/>
                </a:solidFill>
                <a:latin typeface="+mj-lt"/>
                <a:ea typeface="Calibri"/>
                <a:cs typeface="Calibri"/>
                <a:sym typeface="Calibri"/>
              </a:rPr>
              <a:t>1.4</a:t>
            </a:r>
            <a:r>
              <a:rPr lang="en-US" sz="2000" b="0" i="0" u="none" strike="noStrike" cap="none" baseline="0" dirty="0" smtClean="0">
                <a:solidFill>
                  <a:schemeClr val="dk1"/>
                </a:solidFill>
                <a:latin typeface="+mj-lt"/>
                <a:ea typeface="Calibri"/>
                <a:cs typeface="Calibri"/>
                <a:sym typeface="Calibri"/>
              </a:rPr>
              <a:t> CEP </a:t>
            </a:r>
            <a:r>
              <a:rPr lang="en-US" sz="2000" b="0" i="0" u="none" strike="noStrike" cap="none" baseline="0" dirty="0">
                <a:solidFill>
                  <a:schemeClr val="dk1"/>
                </a:solidFill>
                <a:latin typeface="+mj-lt"/>
                <a:ea typeface="Calibri"/>
                <a:cs typeface="Calibri"/>
                <a:sym typeface="Calibri"/>
              </a:rPr>
              <a:t>Resources</a:t>
            </a:r>
          </a:p>
          <a:p>
            <a:pPr marL="0" marR="0" lvl="0" indent="0" algn="l" rtl="0">
              <a:spcBef>
                <a:spcPts val="600"/>
              </a:spcBef>
              <a:buClr>
                <a:schemeClr val="dk1"/>
              </a:buClr>
              <a:buFont typeface="Arial"/>
              <a:buNone/>
            </a:pPr>
            <a:endParaRPr sz="2800" b="0" i="0" u="none" strike="noStrike" cap="none" baseline="0" dirty="0">
              <a:solidFill>
                <a:schemeClr val="dk1"/>
              </a:solidFill>
              <a:latin typeface="+mj-lt"/>
              <a:sym typeface="Arial"/>
            </a:endParaRPr>
          </a:p>
        </p:txBody>
      </p:sp>
      <p:pic>
        <p:nvPicPr>
          <p:cNvPr id="31" name="Shape 31"/>
          <p:cNvPicPr preferRelativeResize="0"/>
          <p:nvPr/>
        </p:nvPicPr>
        <p:blipFill rotWithShape="1">
          <a:blip r:embed="rId3">
            <a:alphaModFix/>
          </a:blip>
          <a:srcRect l="17778" t="21852" r="20988" b="14443"/>
          <a:stretch/>
        </p:blipFill>
        <p:spPr>
          <a:xfrm>
            <a:off x="6005946" y="808265"/>
            <a:ext cx="2590800" cy="359369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58" y="205979"/>
            <a:ext cx="8455232" cy="857250"/>
          </a:xfrm>
        </p:spPr>
        <p:txBody>
          <a:bodyPr>
            <a:noAutofit/>
          </a:bodyPr>
          <a:lstStyle/>
          <a:p>
            <a:r>
              <a:rPr lang="en-CA" sz="2800" b="1" dirty="0">
                <a:ea typeface="+mn-ea"/>
                <a:cs typeface="+mn-cs"/>
              </a:rPr>
              <a:t>Community Energy Planning: </a:t>
            </a:r>
            <a:br>
              <a:rPr lang="en-CA" sz="2800" b="1" dirty="0">
                <a:ea typeface="+mn-ea"/>
                <a:cs typeface="+mn-cs"/>
              </a:rPr>
            </a:br>
            <a:r>
              <a:rPr lang="en-CA" sz="2800" b="1" dirty="0">
                <a:ea typeface="+mn-ea"/>
                <a:cs typeface="+mn-cs"/>
              </a:rPr>
              <a:t>A Critical Pillar for Achieving Local Objectives</a:t>
            </a:r>
            <a:endParaRPr lang="en-US" sz="2800" b="1" dirty="0">
              <a:ea typeface="+mn-ea"/>
              <a:cs typeface="+mn-cs"/>
            </a:endParaRPr>
          </a:p>
        </p:txBody>
      </p:sp>
      <p:sp>
        <p:nvSpPr>
          <p:cNvPr id="7" name="Slide Number Placeholder 6"/>
          <p:cNvSpPr>
            <a:spLocks noGrp="1"/>
          </p:cNvSpPr>
          <p:nvPr>
            <p:ph type="sldNum" sz="quarter" idx="4294967295"/>
          </p:nvPr>
        </p:nvSpPr>
        <p:spPr>
          <a:xfrm>
            <a:off x="8343900" y="4755388"/>
            <a:ext cx="1600200" cy="273844"/>
          </a:xfrm>
          <a:prstGeom prst="rect">
            <a:avLst/>
          </a:prstGeom>
        </p:spPr>
        <p:txBody>
          <a:bodyPr/>
          <a:lstStyle/>
          <a:p>
            <a:fld id="{9D3C2D89-1E95-42BC-B6DB-B7B86BDF8778}" type="slidenum">
              <a:rPr lang="en-CA" altLang="en-CA" smtClean="0">
                <a:solidFill>
                  <a:prstClr val="black">
                    <a:tint val="75000"/>
                  </a:prstClr>
                </a:solidFill>
              </a:rPr>
              <a:pPr/>
              <a:t>20</a:t>
            </a:fld>
            <a:endParaRPr lang="en-CA" altLang="en-CA" dirty="0">
              <a:solidFill>
                <a:prstClr val="black">
                  <a:tint val="75000"/>
                </a:prstClr>
              </a:solidFill>
            </a:endParaRPr>
          </a:p>
        </p:txBody>
      </p:sp>
      <p:pic>
        <p:nvPicPr>
          <p:cNvPr id="16" name="Picture 15"/>
          <p:cNvPicPr>
            <a:picLocks noChangeAspect="1"/>
          </p:cNvPicPr>
          <p:nvPr/>
        </p:nvPicPr>
        <p:blipFill rotWithShape="1">
          <a:blip r:embed="rId3"/>
          <a:srcRect l="42626" t="25913" r="15438" b="33670"/>
          <a:stretch/>
        </p:blipFill>
        <p:spPr>
          <a:xfrm>
            <a:off x="117813" y="1365662"/>
            <a:ext cx="8837121" cy="2802253"/>
          </a:xfrm>
          <a:prstGeom prst="rect">
            <a:avLst/>
          </a:prstGeom>
        </p:spPr>
      </p:pic>
    </p:spTree>
    <p:extLst>
      <p:ext uri="{BB962C8B-B14F-4D97-AF65-F5344CB8AC3E}">
        <p14:creationId xmlns:p14="http://schemas.microsoft.com/office/powerpoint/2010/main" xmlns="" val="30959557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tretch/>
        </p:blipFill>
        <p:spPr>
          <a:xfrm>
            <a:off x="3063254" y="890649"/>
            <a:ext cx="5613634" cy="3872841"/>
          </a:xfrm>
          <a:prstGeom prst="rect">
            <a:avLst/>
          </a:prstGeom>
          <a:noFill/>
          <a:ln>
            <a:noFill/>
          </a:ln>
        </p:spPr>
      </p:pic>
      <p:sp>
        <p:nvSpPr>
          <p:cNvPr id="7" name="Shape 50"/>
          <p:cNvSpPr txBox="1">
            <a:spLocks noGrp="1"/>
          </p:cNvSpPr>
          <p:nvPr>
            <p:ph type="title"/>
          </p:nvPr>
        </p:nvSpPr>
        <p:spPr>
          <a:xfrm>
            <a:off x="296884" y="333437"/>
            <a:ext cx="7639541" cy="557212"/>
          </a:xfrm>
          <a:prstGeom prst="rect">
            <a:avLst/>
          </a:prstGeom>
          <a:noFill/>
          <a:ln>
            <a:noFill/>
          </a:ln>
        </p:spPr>
        <p:txBody>
          <a:bodyPr lIns="68569" tIns="34275" rIns="68569" bIns="34275" numCol="1" anchor="t" anchorCtr="0">
            <a:noAutofit/>
          </a:bodyPr>
          <a:lstStyle/>
          <a:p>
            <a:pPr>
              <a:buClr>
                <a:schemeClr val="lt1"/>
              </a:buClr>
              <a:buSzPct val="25000"/>
            </a:pPr>
            <a:r>
              <a:rPr lang="en-US" sz="2250" b="1" dirty="0" smtClean="0">
                <a:solidFill>
                  <a:schemeClr val="tx1"/>
                </a:solidFill>
                <a:latin typeface="+mn-lt"/>
                <a:ea typeface="Calibri"/>
                <a:cs typeface="Calibri"/>
                <a:sym typeface="Calibri"/>
              </a:rPr>
              <a:t>Municipal </a:t>
            </a:r>
            <a:r>
              <a:rPr lang="en-US" sz="2250" b="1" dirty="0">
                <a:solidFill>
                  <a:schemeClr val="tx1"/>
                </a:solidFill>
                <a:latin typeface="+mn-lt"/>
                <a:ea typeface="Calibri"/>
                <a:cs typeface="Calibri"/>
                <a:sym typeface="Calibri"/>
              </a:rPr>
              <a:t>Influence over Energy and GHGs</a:t>
            </a:r>
          </a:p>
        </p:txBody>
      </p:sp>
      <p:sp>
        <p:nvSpPr>
          <p:cNvPr id="6" name="Shape 155"/>
          <p:cNvSpPr txBox="1">
            <a:spLocks noGrp="1"/>
          </p:cNvSpPr>
          <p:nvPr>
            <p:ph type="body" idx="1"/>
          </p:nvPr>
        </p:nvSpPr>
        <p:spPr>
          <a:xfrm>
            <a:off x="380592" y="1182337"/>
            <a:ext cx="2682662" cy="4724400"/>
          </a:xfrm>
          <a:prstGeom prst="rect">
            <a:avLst/>
          </a:prstGeom>
          <a:noFill/>
          <a:ln>
            <a:noFill/>
          </a:ln>
        </p:spPr>
        <p:txBody>
          <a:bodyPr lIns="91425" tIns="45700" rIns="91425" bIns="45700" numCol="1" anchor="t" anchorCtr="0">
            <a:noAutofit/>
          </a:bodyPr>
          <a:lstStyle/>
          <a:p>
            <a:pPr marR="0" lvl="0" algn="l" rtl="0">
              <a:lnSpc>
                <a:spcPct val="80000"/>
              </a:lnSpc>
              <a:spcBef>
                <a:spcPts val="0"/>
              </a:spcBef>
              <a:buClr>
                <a:schemeClr val="dk1"/>
              </a:buClr>
              <a:buSzPct val="100000"/>
            </a:pPr>
            <a:r>
              <a:rPr lang="en-US" sz="2800" b="0" i="0" u="none" strike="noStrike" cap="none" baseline="0" dirty="0" smtClean="0">
                <a:solidFill>
                  <a:schemeClr val="dk1"/>
                </a:solidFill>
                <a:latin typeface="+mj-lt"/>
                <a:ea typeface="Calibri"/>
                <a:cs typeface="Calibri"/>
                <a:sym typeface="Calibri"/>
              </a:rPr>
              <a:t>Ontario communities influence</a:t>
            </a:r>
            <a:r>
              <a:rPr lang="en-US" sz="2800" b="0" i="0" u="none" strike="noStrike" cap="none" dirty="0" smtClean="0">
                <a:solidFill>
                  <a:schemeClr val="dk1"/>
                </a:solidFill>
                <a:latin typeface="+mj-lt"/>
                <a:ea typeface="Calibri"/>
                <a:cs typeface="Calibri"/>
                <a:sym typeface="Calibri"/>
              </a:rPr>
              <a:t> more than 65 percent of energy use and over 60 percent of GHG emissions.</a:t>
            </a:r>
            <a:endParaRPr lang="en-US" sz="2800" b="0" i="0" u="none" strike="noStrike" cap="none" baseline="0" dirty="0">
              <a:solidFill>
                <a:schemeClr val="dk1"/>
              </a:solidFill>
              <a:latin typeface="+mj-lt"/>
              <a:ea typeface="Calibri"/>
              <a:cs typeface="Calibri"/>
              <a:sym typeface="Calibri"/>
            </a:endParaRPr>
          </a:p>
          <a:p>
            <a:pPr marL="342900" marR="0" lvl="0" indent="-342900" algn="l" rtl="0">
              <a:lnSpc>
                <a:spcPct val="80000"/>
              </a:lnSpc>
              <a:spcBef>
                <a:spcPts val="195"/>
              </a:spcBef>
              <a:buClr>
                <a:schemeClr val="dk1"/>
              </a:buClr>
              <a:buFont typeface="Arial"/>
              <a:buNone/>
            </a:pPr>
            <a:endParaRPr sz="1100" b="0" i="0" u="none" strike="noStrike" cap="none" baseline="0" dirty="0">
              <a:solidFill>
                <a:schemeClr val="dk1"/>
              </a:solidFill>
              <a:latin typeface="+mj-lt"/>
              <a:sym typeface="Arial"/>
            </a:endParaRPr>
          </a:p>
          <a:p>
            <a:pPr marL="342900" marR="0" lvl="0" indent="-280987" algn="l" rtl="0">
              <a:lnSpc>
                <a:spcPct val="80000"/>
              </a:lnSpc>
              <a:spcBef>
                <a:spcPts val="195"/>
              </a:spcBef>
              <a:buClr>
                <a:schemeClr val="dk1"/>
              </a:buClr>
              <a:buFont typeface="Arial"/>
              <a:buNone/>
            </a:pPr>
            <a:endParaRPr sz="1100" b="0" i="0" u="none" strike="noStrike" cap="none" baseline="0" dirty="0">
              <a:solidFill>
                <a:schemeClr val="dk1"/>
              </a:solidFill>
              <a:latin typeface="+mj-lt"/>
              <a:sym typeface="Arial"/>
            </a:endParaRPr>
          </a:p>
          <a:p>
            <a:pPr marL="342900" marR="0" lvl="0" indent="-280987" algn="l" rtl="0">
              <a:lnSpc>
                <a:spcPct val="80000"/>
              </a:lnSpc>
              <a:spcBef>
                <a:spcPts val="195"/>
              </a:spcBef>
              <a:buClr>
                <a:schemeClr val="dk1"/>
              </a:buClr>
              <a:buFont typeface="Arial"/>
              <a:buNone/>
            </a:pPr>
            <a:endParaRPr sz="1100" b="0" i="0" u="none" strike="noStrike" cap="none" baseline="0" dirty="0">
              <a:solidFill>
                <a:schemeClr val="dk1"/>
              </a:solidFill>
              <a:latin typeface="+mj-lt"/>
              <a:sym typeface="Arial"/>
            </a:endParaRPr>
          </a:p>
          <a:p>
            <a:pPr marL="0" marR="0" lvl="0" indent="0" algn="l" rtl="0">
              <a:lnSpc>
                <a:spcPct val="80000"/>
              </a:lnSpc>
              <a:spcBef>
                <a:spcPts val="195"/>
              </a:spcBef>
              <a:buClr>
                <a:schemeClr val="dk1"/>
              </a:buClr>
              <a:buFont typeface="Arial"/>
              <a:buNone/>
            </a:pPr>
            <a:endParaRPr sz="1100" b="0" i="0" u="none" strike="noStrike" cap="none" baseline="0" dirty="0">
              <a:solidFill>
                <a:schemeClr val="dk1"/>
              </a:solidFill>
              <a:latin typeface="+mj-lt"/>
              <a:sym typeface="Arial"/>
            </a:endParaRPr>
          </a:p>
        </p:txBody>
      </p:sp>
    </p:spTree>
    <p:extLst>
      <p:ext uri="{BB962C8B-B14F-4D97-AF65-F5344CB8AC3E}">
        <p14:creationId xmlns:p14="http://schemas.microsoft.com/office/powerpoint/2010/main" xmlns="" val="2732740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057900" y="4767263"/>
            <a:ext cx="1600200" cy="273844"/>
          </a:xfrm>
          <a:prstGeom prst="rect">
            <a:avLst/>
          </a:prstGeom>
        </p:spPr>
        <p:txBody>
          <a:bodyPr/>
          <a:lstStyle/>
          <a:p>
            <a:fld id="{9D3C2D89-1E95-42BC-B6DB-B7B86BDF8778}" type="slidenum">
              <a:rPr lang="en-CA" altLang="en-CA" smtClean="0">
                <a:solidFill>
                  <a:prstClr val="black">
                    <a:tint val="75000"/>
                  </a:prstClr>
                </a:solidFill>
              </a:rPr>
              <a:pPr/>
              <a:t>22</a:t>
            </a:fld>
            <a:endParaRPr lang="en-CA" altLang="en-CA">
              <a:solidFill>
                <a:prstClr val="black">
                  <a:tint val="75000"/>
                </a:prstClr>
              </a:solidFill>
            </a:endParaRPr>
          </a:p>
        </p:txBody>
      </p:sp>
      <p:pic>
        <p:nvPicPr>
          <p:cNvPr id="5" name="Picture 4"/>
          <p:cNvPicPr>
            <a:picLocks noChangeAspect="1"/>
          </p:cNvPicPr>
          <p:nvPr/>
        </p:nvPicPr>
        <p:blipFill>
          <a:blip r:embed="rId3"/>
          <a:stretch>
            <a:fillRect/>
          </a:stretch>
        </p:blipFill>
        <p:spPr>
          <a:xfrm>
            <a:off x="2386941" y="877285"/>
            <a:ext cx="6246293" cy="3756078"/>
          </a:xfrm>
          <a:prstGeom prst="rect">
            <a:avLst/>
          </a:prstGeom>
        </p:spPr>
      </p:pic>
      <p:sp>
        <p:nvSpPr>
          <p:cNvPr id="7" name="TextBox 6"/>
          <p:cNvSpPr txBox="1"/>
          <p:nvPr/>
        </p:nvSpPr>
        <p:spPr>
          <a:xfrm>
            <a:off x="451263" y="304804"/>
            <a:ext cx="7252706" cy="438582"/>
          </a:xfrm>
          <a:prstGeom prst="rect">
            <a:avLst/>
          </a:prstGeom>
          <a:noFill/>
        </p:spPr>
        <p:txBody>
          <a:bodyPr wrap="square" rtlCol="0">
            <a:spAutoFit/>
          </a:bodyPr>
          <a:lstStyle/>
          <a:p>
            <a:r>
              <a:rPr lang="en-CA" sz="2250" b="1" dirty="0" smtClean="0">
                <a:solidFill>
                  <a:schemeClr val="tx1"/>
                </a:solidFill>
                <a:latin typeface="+mn-lt"/>
                <a:ea typeface="Calibri"/>
                <a:cs typeface="Calibri"/>
              </a:rPr>
              <a:t>Energy </a:t>
            </a:r>
            <a:r>
              <a:rPr lang="en-CA" sz="2250" b="1" dirty="0">
                <a:solidFill>
                  <a:schemeClr val="tx1"/>
                </a:solidFill>
                <a:latin typeface="+mn-lt"/>
                <a:ea typeface="Calibri"/>
                <a:cs typeface="Calibri"/>
              </a:rPr>
              <a:t>Spending in Communities is High</a:t>
            </a:r>
          </a:p>
        </p:txBody>
      </p:sp>
      <p:sp>
        <p:nvSpPr>
          <p:cNvPr id="8" name="Shape 155"/>
          <p:cNvSpPr txBox="1">
            <a:spLocks noGrp="1"/>
          </p:cNvSpPr>
          <p:nvPr>
            <p:ph type="body" idx="1"/>
          </p:nvPr>
        </p:nvSpPr>
        <p:spPr>
          <a:xfrm>
            <a:off x="178713" y="1799853"/>
            <a:ext cx="2018224" cy="4724400"/>
          </a:xfrm>
          <a:prstGeom prst="rect">
            <a:avLst/>
          </a:prstGeom>
          <a:noFill/>
          <a:ln>
            <a:noFill/>
          </a:ln>
        </p:spPr>
        <p:txBody>
          <a:bodyPr lIns="91425" tIns="45700" rIns="91425" bIns="45700" numCol="1" anchor="t" anchorCtr="0">
            <a:noAutofit/>
          </a:bodyPr>
          <a:lstStyle/>
          <a:p>
            <a:pPr marR="0" lvl="0" algn="l" rtl="0">
              <a:lnSpc>
                <a:spcPct val="80000"/>
              </a:lnSpc>
              <a:spcBef>
                <a:spcPts val="0"/>
              </a:spcBef>
              <a:buClr>
                <a:schemeClr val="dk1"/>
              </a:buClr>
              <a:buSzPct val="100000"/>
            </a:pPr>
            <a:r>
              <a:rPr lang="en-US" sz="2000" b="0" i="0" u="none" strike="noStrike" cap="none" baseline="0" dirty="0" smtClean="0">
                <a:solidFill>
                  <a:schemeClr val="dk1"/>
                </a:solidFill>
                <a:latin typeface="+mj-lt"/>
                <a:ea typeface="Calibri"/>
                <a:cs typeface="Calibri"/>
                <a:sym typeface="Calibri"/>
              </a:rPr>
              <a:t>Energy spending ranges from approximately</a:t>
            </a:r>
            <a:r>
              <a:rPr lang="en-US" sz="2000" b="0" i="0" u="none" strike="noStrike" cap="none" dirty="0" smtClean="0">
                <a:solidFill>
                  <a:schemeClr val="dk1"/>
                </a:solidFill>
                <a:latin typeface="+mj-lt"/>
                <a:ea typeface="Calibri"/>
                <a:cs typeface="Calibri"/>
                <a:sym typeface="Calibri"/>
              </a:rPr>
              <a:t> $2,000-$4,000 per capita annually.</a:t>
            </a:r>
            <a:endParaRPr lang="en-US" sz="2000" b="0" i="0" u="none" strike="noStrike" cap="none" baseline="0" dirty="0">
              <a:solidFill>
                <a:schemeClr val="dk1"/>
              </a:solidFill>
              <a:latin typeface="+mj-lt"/>
              <a:ea typeface="Calibri"/>
              <a:cs typeface="Calibri"/>
              <a:sym typeface="Calibri"/>
            </a:endParaRPr>
          </a:p>
          <a:p>
            <a:pPr marL="342900" marR="0" lvl="0" indent="-342900" algn="l" rtl="0">
              <a:lnSpc>
                <a:spcPct val="80000"/>
              </a:lnSpc>
              <a:spcBef>
                <a:spcPts val="195"/>
              </a:spcBef>
              <a:buClr>
                <a:schemeClr val="dk1"/>
              </a:buClr>
              <a:buFont typeface="Arial"/>
              <a:buNone/>
            </a:pPr>
            <a:endParaRPr sz="1000" b="0" i="0" u="none" strike="noStrike" cap="none" baseline="0" dirty="0">
              <a:solidFill>
                <a:schemeClr val="dk1"/>
              </a:solidFill>
              <a:latin typeface="+mj-lt"/>
              <a:sym typeface="Arial"/>
            </a:endParaRPr>
          </a:p>
          <a:p>
            <a:pPr marL="342900" marR="0" lvl="0" indent="-280987" algn="l" rtl="0">
              <a:lnSpc>
                <a:spcPct val="80000"/>
              </a:lnSpc>
              <a:spcBef>
                <a:spcPts val="195"/>
              </a:spcBef>
              <a:buClr>
                <a:schemeClr val="dk1"/>
              </a:buClr>
              <a:buFont typeface="Arial"/>
              <a:buNone/>
            </a:pPr>
            <a:endParaRPr sz="1000" b="0" i="0" u="none" strike="noStrike" cap="none" baseline="0" dirty="0">
              <a:solidFill>
                <a:schemeClr val="dk1"/>
              </a:solidFill>
              <a:latin typeface="+mj-lt"/>
              <a:sym typeface="Arial"/>
            </a:endParaRPr>
          </a:p>
          <a:p>
            <a:pPr marL="342900" marR="0" lvl="0" indent="-280987" algn="l" rtl="0">
              <a:lnSpc>
                <a:spcPct val="80000"/>
              </a:lnSpc>
              <a:spcBef>
                <a:spcPts val="195"/>
              </a:spcBef>
              <a:buClr>
                <a:schemeClr val="dk1"/>
              </a:buClr>
              <a:buFont typeface="Arial"/>
              <a:buNone/>
            </a:pPr>
            <a:endParaRPr sz="1000" b="0" i="0" u="none" strike="noStrike" cap="none" baseline="0" dirty="0">
              <a:solidFill>
                <a:schemeClr val="dk1"/>
              </a:solidFill>
              <a:latin typeface="+mj-lt"/>
              <a:sym typeface="Arial"/>
            </a:endParaRPr>
          </a:p>
          <a:p>
            <a:pPr marL="0" marR="0" lvl="0" indent="0" algn="l" rtl="0">
              <a:lnSpc>
                <a:spcPct val="80000"/>
              </a:lnSpc>
              <a:spcBef>
                <a:spcPts val="195"/>
              </a:spcBef>
              <a:buClr>
                <a:schemeClr val="dk1"/>
              </a:buClr>
              <a:buFont typeface="Arial"/>
              <a:buNone/>
            </a:pPr>
            <a:endParaRPr sz="1000" b="0" i="0" u="none" strike="noStrike" cap="none" baseline="0" dirty="0">
              <a:solidFill>
                <a:schemeClr val="dk1"/>
              </a:solidFill>
              <a:latin typeface="+mj-lt"/>
              <a:sym typeface="Arial"/>
            </a:endParaRPr>
          </a:p>
        </p:txBody>
      </p:sp>
    </p:spTree>
    <p:extLst>
      <p:ext uri="{BB962C8B-B14F-4D97-AF65-F5344CB8AC3E}">
        <p14:creationId xmlns:p14="http://schemas.microsoft.com/office/powerpoint/2010/main" xmlns="" val="1258942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1614488" y="4680702"/>
            <a:ext cx="1219987" cy="294520"/>
          </a:xfrm>
        </p:spPr>
      </p:pic>
      <p:pic>
        <p:nvPicPr>
          <p:cNvPr id="10" name="Picture 9"/>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3202260" y="4680702"/>
            <a:ext cx="1812192" cy="317740"/>
          </a:xfrm>
          <a:prstGeom prst="rect">
            <a:avLst/>
          </a:prstGeom>
        </p:spPr>
      </p:pic>
      <p:sp>
        <p:nvSpPr>
          <p:cNvPr id="4" name="Rectangle 3"/>
          <p:cNvSpPr/>
          <p:nvPr/>
        </p:nvSpPr>
        <p:spPr>
          <a:xfrm>
            <a:off x="7406934" y="1977684"/>
            <a:ext cx="594066" cy="594066"/>
          </a:xfrm>
          <a:prstGeom prst="rect">
            <a:avLst/>
          </a:prstGeom>
          <a:solidFill>
            <a:srgbClr val="00A7A5"/>
          </a:solidFill>
          <a:ln>
            <a:solidFill>
              <a:srgbClr val="00A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6" name="Rectangle 5"/>
          <p:cNvSpPr/>
          <p:nvPr/>
        </p:nvSpPr>
        <p:spPr>
          <a:xfrm>
            <a:off x="7406934" y="2625756"/>
            <a:ext cx="594066" cy="594066"/>
          </a:xfrm>
          <a:prstGeom prst="rect">
            <a:avLst/>
          </a:prstGeom>
          <a:solidFill>
            <a:srgbClr val="FFEA8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7" name="Rectangle 6"/>
          <p:cNvSpPr/>
          <p:nvPr/>
        </p:nvSpPr>
        <p:spPr>
          <a:xfrm>
            <a:off x="7406934" y="3273828"/>
            <a:ext cx="594066" cy="594066"/>
          </a:xfrm>
          <a:prstGeom prst="rect">
            <a:avLst/>
          </a:prstGeom>
          <a:solidFill>
            <a:srgbClr val="DBDCDE"/>
          </a:solidFill>
          <a:ln>
            <a:solidFill>
              <a:srgbClr val="A8A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8" name="Rectangle 7"/>
          <p:cNvSpPr/>
          <p:nvPr/>
        </p:nvSpPr>
        <p:spPr>
          <a:xfrm>
            <a:off x="7406934" y="3921900"/>
            <a:ext cx="594066" cy="594066"/>
          </a:xfrm>
          <a:prstGeom prst="rect">
            <a:avLst/>
          </a:prstGeom>
          <a:solidFill>
            <a:srgbClr val="F48356"/>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11" name="Title 1"/>
          <p:cNvSpPr>
            <a:spLocks noGrp="1"/>
          </p:cNvSpPr>
          <p:nvPr>
            <p:ph type="title"/>
          </p:nvPr>
        </p:nvSpPr>
        <p:spPr>
          <a:xfrm>
            <a:off x="153823" y="159573"/>
            <a:ext cx="8711397" cy="994172"/>
          </a:xfrm>
        </p:spPr>
        <p:txBody>
          <a:bodyPr>
            <a:normAutofit fontScale="90000"/>
          </a:bodyPr>
          <a:lstStyle/>
          <a:p>
            <a:r>
              <a:rPr lang="en-CA" sz="2700" b="1" dirty="0"/>
              <a:t>Energy Spending </a:t>
            </a:r>
            <a:r>
              <a:rPr lang="en-CA" sz="2700" b="1" dirty="0" smtClean="0"/>
              <a:t>in Ontario Communities </a:t>
            </a:r>
            <a:r>
              <a:rPr lang="en-CA" sz="2700" b="1" dirty="0"/>
              <a:t>is Growing</a:t>
            </a:r>
          </a:p>
        </p:txBody>
      </p:sp>
      <p:sp>
        <p:nvSpPr>
          <p:cNvPr id="13" name="Rectangle 12"/>
          <p:cNvSpPr/>
          <p:nvPr/>
        </p:nvSpPr>
        <p:spPr>
          <a:xfrm>
            <a:off x="618565" y="1190065"/>
            <a:ext cx="7735421" cy="3953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graphicFrame>
        <p:nvGraphicFramePr>
          <p:cNvPr id="12" name="Chart 11"/>
          <p:cNvGraphicFramePr/>
          <p:nvPr>
            <p:extLst>
              <p:ext uri="{D42A27DB-BD31-4B8C-83A1-F6EECF244321}">
                <p14:modId xmlns:p14="http://schemas.microsoft.com/office/powerpoint/2010/main" xmlns="" val="948996142"/>
              </p:ext>
            </p:extLst>
          </p:nvPr>
        </p:nvGraphicFramePr>
        <p:xfrm>
          <a:off x="256478" y="724829"/>
          <a:ext cx="8497229" cy="3810814"/>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2921079" y="4701071"/>
            <a:ext cx="3301843" cy="253916"/>
          </a:xfrm>
          <a:prstGeom prst="rect">
            <a:avLst/>
          </a:prstGeom>
          <a:noFill/>
        </p:spPr>
        <p:txBody>
          <a:bodyPr wrap="square" rtlCol="0">
            <a:spAutoFit/>
          </a:bodyPr>
          <a:lstStyle/>
          <a:p>
            <a:r>
              <a:rPr lang="en-US" sz="1050" dirty="0">
                <a:latin typeface="+mj-lt"/>
              </a:rPr>
              <a:t>% Growth in Energy Spending 2008 to 2031</a:t>
            </a:r>
            <a:endParaRPr lang="en-CA" sz="1050" dirty="0">
              <a:latin typeface="+mj-lt"/>
            </a:endParaRPr>
          </a:p>
        </p:txBody>
      </p:sp>
    </p:spTree>
    <p:extLst>
      <p:ext uri="{BB962C8B-B14F-4D97-AF65-F5344CB8AC3E}">
        <p14:creationId xmlns:p14="http://schemas.microsoft.com/office/powerpoint/2010/main" xmlns="" val="3439240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2482"/>
            <a:ext cx="2944381" cy="1649325"/>
          </a:xfrm>
        </p:spPr>
        <p:txBody>
          <a:bodyPr>
            <a:normAutofit fontScale="90000"/>
          </a:bodyPr>
          <a:lstStyle/>
          <a:p>
            <a:r>
              <a:rPr lang="en-CA" sz="2700" b="1" dirty="0" smtClean="0"/>
              <a:t>Example: Energy </a:t>
            </a:r>
            <a:r>
              <a:rPr lang="en-CA" sz="2700" b="1" dirty="0"/>
              <a:t>Spending in the </a:t>
            </a:r>
            <a:r>
              <a:rPr lang="en-CA" sz="2700" b="1" dirty="0" smtClean="0"/>
              <a:t>City </a:t>
            </a:r>
            <a:r>
              <a:rPr lang="en-CA" sz="2700" b="1" dirty="0"/>
              <a:t>of London, Ontario</a:t>
            </a:r>
          </a:p>
        </p:txBody>
      </p:sp>
      <p:pic>
        <p:nvPicPr>
          <p:cNvPr id="13" name="Picture 2" descr="https://icap.ca/wp-content/uploads/2014/12/city-of-london-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466" y="4297749"/>
            <a:ext cx="543467" cy="70970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728933" y="4236125"/>
            <a:ext cx="3743739" cy="646331"/>
          </a:xfrm>
          <a:prstGeom prst="rect">
            <a:avLst/>
          </a:prstGeom>
        </p:spPr>
        <p:txBody>
          <a:bodyPr wrap="square">
            <a:spAutoFit/>
          </a:bodyPr>
          <a:lstStyle/>
          <a:p>
            <a:r>
              <a:rPr lang="en-CA" sz="1200" dirty="0" smtClean="0"/>
              <a:t>See more infographics at: </a:t>
            </a:r>
            <a:r>
              <a:rPr lang="en-CA" sz="1200" dirty="0" smtClean="0">
                <a:hlinkClick r:id="rId4"/>
              </a:rPr>
              <a:t>http</a:t>
            </a:r>
            <a:r>
              <a:rPr lang="en-CA" sz="1200" dirty="0">
                <a:hlinkClick r:id="rId4"/>
              </a:rPr>
              <a:t>://www.london.ca/residents/Environment/environmental-initiatives/Pages/Infographics.aspx</a:t>
            </a:r>
            <a:endParaRPr lang="en-CA" sz="1200" dirty="0"/>
          </a:p>
        </p:txBody>
      </p:sp>
      <p:pic>
        <p:nvPicPr>
          <p:cNvPr id="15" name="Picture 14"/>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4427776" y="0"/>
            <a:ext cx="4305407" cy="5214813"/>
          </a:xfrm>
          <a:prstGeom prst="rect">
            <a:avLst/>
          </a:prstGeom>
        </p:spPr>
      </p:pic>
    </p:spTree>
    <p:extLst>
      <p:ext uri="{BB962C8B-B14F-4D97-AF65-F5344CB8AC3E}">
        <p14:creationId xmlns:p14="http://schemas.microsoft.com/office/powerpoint/2010/main" xmlns="" val="3857969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1614488" y="4680702"/>
            <a:ext cx="1219987" cy="294520"/>
          </a:xfrm>
        </p:spPr>
      </p:pic>
      <p:pic>
        <p:nvPicPr>
          <p:cNvPr id="10" name="Picture 9"/>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3202260" y="4680702"/>
            <a:ext cx="1812192" cy="317740"/>
          </a:xfrm>
          <a:prstGeom prst="rect">
            <a:avLst/>
          </a:prstGeom>
        </p:spPr>
      </p:pic>
      <p:sp>
        <p:nvSpPr>
          <p:cNvPr id="4" name="Rectangle 3"/>
          <p:cNvSpPr/>
          <p:nvPr/>
        </p:nvSpPr>
        <p:spPr>
          <a:xfrm>
            <a:off x="7406934" y="1977684"/>
            <a:ext cx="594066" cy="594066"/>
          </a:xfrm>
          <a:prstGeom prst="rect">
            <a:avLst/>
          </a:prstGeom>
          <a:solidFill>
            <a:srgbClr val="00A7A5"/>
          </a:solidFill>
          <a:ln>
            <a:solidFill>
              <a:srgbClr val="00A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6" name="Rectangle 5"/>
          <p:cNvSpPr/>
          <p:nvPr/>
        </p:nvSpPr>
        <p:spPr>
          <a:xfrm>
            <a:off x="7406934" y="2625756"/>
            <a:ext cx="594066" cy="594066"/>
          </a:xfrm>
          <a:prstGeom prst="rect">
            <a:avLst/>
          </a:prstGeom>
          <a:solidFill>
            <a:srgbClr val="FFEA8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7" name="Rectangle 6"/>
          <p:cNvSpPr/>
          <p:nvPr/>
        </p:nvSpPr>
        <p:spPr>
          <a:xfrm>
            <a:off x="7406934" y="3273828"/>
            <a:ext cx="594066" cy="594066"/>
          </a:xfrm>
          <a:prstGeom prst="rect">
            <a:avLst/>
          </a:prstGeom>
          <a:solidFill>
            <a:srgbClr val="DBDCDE"/>
          </a:solidFill>
          <a:ln>
            <a:solidFill>
              <a:srgbClr val="A8A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8" name="Rectangle 7"/>
          <p:cNvSpPr/>
          <p:nvPr/>
        </p:nvSpPr>
        <p:spPr>
          <a:xfrm>
            <a:off x="7406934" y="3921900"/>
            <a:ext cx="594066" cy="594066"/>
          </a:xfrm>
          <a:prstGeom prst="rect">
            <a:avLst/>
          </a:prstGeom>
          <a:solidFill>
            <a:srgbClr val="F48356"/>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14" name="Rectangle 13"/>
          <p:cNvSpPr/>
          <p:nvPr/>
        </p:nvSpPr>
        <p:spPr>
          <a:xfrm>
            <a:off x="618565" y="1190065"/>
            <a:ext cx="7735421" cy="3953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pic>
        <p:nvPicPr>
          <p:cNvPr id="11" name="Picture 10"/>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4160333" y="128454"/>
            <a:ext cx="4542031" cy="4994604"/>
          </a:xfrm>
          <a:prstGeom prst="rect">
            <a:avLst/>
          </a:prstGeom>
        </p:spPr>
      </p:pic>
      <p:sp>
        <p:nvSpPr>
          <p:cNvPr id="5" name="TextBox 4"/>
          <p:cNvSpPr txBox="1"/>
          <p:nvPr/>
        </p:nvSpPr>
        <p:spPr>
          <a:xfrm>
            <a:off x="479000" y="2274717"/>
            <a:ext cx="2355475" cy="2308324"/>
          </a:xfrm>
          <a:prstGeom prst="rect">
            <a:avLst/>
          </a:prstGeom>
          <a:noFill/>
        </p:spPr>
        <p:txBody>
          <a:bodyPr wrap="square" rtlCol="0">
            <a:spAutoFit/>
          </a:bodyPr>
          <a:lstStyle/>
          <a:p>
            <a:r>
              <a:rPr lang="en-CA" sz="1800" i="1" dirty="0">
                <a:latin typeface="+mj-lt"/>
              </a:rPr>
              <a:t>“Every 1% reduction in energy use by London residents and businesses prevents about $14 million from leaving the local economy.”</a:t>
            </a:r>
          </a:p>
          <a:p>
            <a:endParaRPr lang="en-CA" sz="1800" dirty="0"/>
          </a:p>
        </p:txBody>
      </p:sp>
      <p:sp>
        <p:nvSpPr>
          <p:cNvPr id="15" name="Title 1"/>
          <p:cNvSpPr>
            <a:spLocks noGrp="1"/>
          </p:cNvSpPr>
          <p:nvPr>
            <p:ph type="title"/>
          </p:nvPr>
        </p:nvSpPr>
        <p:spPr>
          <a:xfrm>
            <a:off x="457200" y="205978"/>
            <a:ext cx="2944381" cy="1649325"/>
          </a:xfrm>
        </p:spPr>
        <p:txBody>
          <a:bodyPr>
            <a:normAutofit fontScale="90000"/>
          </a:bodyPr>
          <a:lstStyle/>
          <a:p>
            <a:r>
              <a:rPr lang="en-CA" sz="2700" b="1" dirty="0" smtClean="0"/>
              <a:t>Example: Energy </a:t>
            </a:r>
            <a:r>
              <a:rPr lang="en-CA" sz="2700" b="1" dirty="0"/>
              <a:t>Spending in the </a:t>
            </a:r>
            <a:r>
              <a:rPr lang="en-CA" sz="2700" b="1" dirty="0" smtClean="0"/>
              <a:t>City </a:t>
            </a:r>
            <a:r>
              <a:rPr lang="en-CA" sz="2700" b="1" dirty="0"/>
              <a:t>of London, Ontario</a:t>
            </a:r>
          </a:p>
        </p:txBody>
      </p:sp>
    </p:spTree>
    <p:extLst>
      <p:ext uri="{BB962C8B-B14F-4D97-AF65-F5344CB8AC3E}">
        <p14:creationId xmlns:p14="http://schemas.microsoft.com/office/powerpoint/2010/main" xmlns="" val="868103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8565" y="1190065"/>
            <a:ext cx="7735421" cy="3953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pic>
        <p:nvPicPr>
          <p:cNvPr id="9" name="Content Placeholder 8"/>
          <p:cNvPicPr>
            <a:picLocks noGrp="1" noChangeAspect="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1614488" y="4680702"/>
            <a:ext cx="1219987" cy="294520"/>
          </a:xfrm>
        </p:spPr>
      </p:pic>
      <p:pic>
        <p:nvPicPr>
          <p:cNvPr id="10" name="Picture 9"/>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3202260" y="4680702"/>
            <a:ext cx="1812192" cy="317740"/>
          </a:xfrm>
          <a:prstGeom prst="rect">
            <a:avLst/>
          </a:prstGeom>
        </p:spPr>
      </p:pic>
      <p:sp>
        <p:nvSpPr>
          <p:cNvPr id="4" name="Rectangle 3"/>
          <p:cNvSpPr/>
          <p:nvPr/>
        </p:nvSpPr>
        <p:spPr>
          <a:xfrm>
            <a:off x="7406934" y="1977684"/>
            <a:ext cx="594066" cy="594066"/>
          </a:xfrm>
          <a:prstGeom prst="rect">
            <a:avLst/>
          </a:prstGeom>
          <a:solidFill>
            <a:srgbClr val="00A7A5"/>
          </a:solidFill>
          <a:ln>
            <a:solidFill>
              <a:srgbClr val="00A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6" name="Rectangle 5"/>
          <p:cNvSpPr/>
          <p:nvPr/>
        </p:nvSpPr>
        <p:spPr>
          <a:xfrm>
            <a:off x="7406934" y="2625756"/>
            <a:ext cx="594066" cy="594066"/>
          </a:xfrm>
          <a:prstGeom prst="rect">
            <a:avLst/>
          </a:prstGeom>
          <a:solidFill>
            <a:srgbClr val="FFEA8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7" name="Rectangle 6"/>
          <p:cNvSpPr/>
          <p:nvPr/>
        </p:nvSpPr>
        <p:spPr>
          <a:xfrm>
            <a:off x="7406934" y="3273828"/>
            <a:ext cx="594066" cy="594066"/>
          </a:xfrm>
          <a:prstGeom prst="rect">
            <a:avLst/>
          </a:prstGeom>
          <a:solidFill>
            <a:srgbClr val="DBDCDE"/>
          </a:solidFill>
          <a:ln>
            <a:solidFill>
              <a:srgbClr val="A8A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8" name="Rectangle 7"/>
          <p:cNvSpPr/>
          <p:nvPr/>
        </p:nvSpPr>
        <p:spPr>
          <a:xfrm>
            <a:off x="7406934" y="3921900"/>
            <a:ext cx="594066" cy="594066"/>
          </a:xfrm>
          <a:prstGeom prst="rect">
            <a:avLst/>
          </a:prstGeom>
          <a:solidFill>
            <a:srgbClr val="F48356"/>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2" name="Title 1"/>
          <p:cNvSpPr>
            <a:spLocks noGrp="1"/>
          </p:cNvSpPr>
          <p:nvPr>
            <p:ph type="title"/>
          </p:nvPr>
        </p:nvSpPr>
        <p:spPr/>
        <p:txBody>
          <a:bodyPr>
            <a:normAutofit fontScale="90000"/>
          </a:bodyPr>
          <a:lstStyle/>
          <a:p>
            <a:r>
              <a:rPr lang="en-CA" sz="2700" dirty="0"/>
              <a:t>Potential CEP Energy Savings</a:t>
            </a:r>
            <a:br>
              <a:rPr lang="en-CA" sz="2700" dirty="0"/>
            </a:br>
            <a:r>
              <a:rPr lang="en-CA" sz="2700" dirty="0"/>
              <a:t>City of London, Ontario</a:t>
            </a:r>
          </a:p>
        </p:txBody>
      </p:sp>
      <p:sp>
        <p:nvSpPr>
          <p:cNvPr id="5" name="Rectangle 4"/>
          <p:cNvSpPr/>
          <p:nvPr/>
        </p:nvSpPr>
        <p:spPr>
          <a:xfrm>
            <a:off x="1614488" y="1243105"/>
            <a:ext cx="7386637" cy="3728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graphicFrame>
        <p:nvGraphicFramePr>
          <p:cNvPr id="11" name="Chart 10"/>
          <p:cNvGraphicFramePr>
            <a:graphicFrameLocks/>
          </p:cNvGraphicFramePr>
          <p:nvPr>
            <p:extLst>
              <p:ext uri="{D42A27DB-BD31-4B8C-83A1-F6EECF244321}">
                <p14:modId xmlns:p14="http://schemas.microsoft.com/office/powerpoint/2010/main" xmlns="" val="1204288772"/>
              </p:ext>
            </p:extLst>
          </p:nvPr>
        </p:nvGraphicFramePr>
        <p:xfrm>
          <a:off x="2016680" y="1063229"/>
          <a:ext cx="6968294" cy="3695355"/>
        </p:xfrm>
        <a:graphic>
          <a:graphicData uri="http://schemas.openxmlformats.org/drawingml/2006/chart">
            <c:chart xmlns:c="http://schemas.openxmlformats.org/drawingml/2006/chart" xmlns:r="http://schemas.openxmlformats.org/officeDocument/2006/relationships" r:id="rId5"/>
          </a:graphicData>
        </a:graphic>
      </p:graphicFrame>
      <p:sp>
        <p:nvSpPr>
          <p:cNvPr id="12" name="Content Placeholder 2"/>
          <p:cNvSpPr txBox="1">
            <a:spLocks/>
          </p:cNvSpPr>
          <p:nvPr/>
        </p:nvSpPr>
        <p:spPr>
          <a:xfrm>
            <a:off x="545349" y="1961778"/>
            <a:ext cx="1398115" cy="20002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0"/>
              </a:spcBef>
              <a:spcAft>
                <a:spcPts val="450"/>
              </a:spcAft>
              <a:buNone/>
            </a:pPr>
            <a:r>
              <a:rPr lang="en-US" sz="1800" i="1" dirty="0">
                <a:latin typeface="+mj-lt"/>
              </a:rPr>
              <a:t>Energy Cost Avoidance of Around </a:t>
            </a:r>
            <a:br>
              <a:rPr lang="en-US" sz="1800" i="1" dirty="0">
                <a:latin typeface="+mj-lt"/>
              </a:rPr>
            </a:br>
            <a:r>
              <a:rPr lang="en-US" sz="1800" i="1" dirty="0">
                <a:latin typeface="+mj-lt"/>
              </a:rPr>
              <a:t>$250 Million per year by 2018</a:t>
            </a:r>
          </a:p>
        </p:txBody>
      </p:sp>
      <p:pic>
        <p:nvPicPr>
          <p:cNvPr id="14" name="Picture 2" descr="https://icap.ca/wp-content/uploads/2014/12/city-of-london-log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8192" y="3962028"/>
            <a:ext cx="543467" cy="7097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8674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8565" y="1190065"/>
            <a:ext cx="7735421" cy="3953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pic>
        <p:nvPicPr>
          <p:cNvPr id="9" name="Content Placeholder 8"/>
          <p:cNvPicPr>
            <a:picLocks noGrp="1" noChangeAspect="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1614488" y="4680702"/>
            <a:ext cx="1219987" cy="294520"/>
          </a:xfrm>
        </p:spPr>
      </p:pic>
      <p:pic>
        <p:nvPicPr>
          <p:cNvPr id="10" name="Picture 9"/>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3202260" y="4680702"/>
            <a:ext cx="1812192" cy="317740"/>
          </a:xfrm>
          <a:prstGeom prst="rect">
            <a:avLst/>
          </a:prstGeom>
        </p:spPr>
      </p:pic>
      <p:sp>
        <p:nvSpPr>
          <p:cNvPr id="4" name="Rectangle 3"/>
          <p:cNvSpPr/>
          <p:nvPr/>
        </p:nvSpPr>
        <p:spPr>
          <a:xfrm>
            <a:off x="7406934" y="1977684"/>
            <a:ext cx="594066" cy="594066"/>
          </a:xfrm>
          <a:prstGeom prst="rect">
            <a:avLst/>
          </a:prstGeom>
          <a:solidFill>
            <a:srgbClr val="00A7A5"/>
          </a:solidFill>
          <a:ln>
            <a:solidFill>
              <a:srgbClr val="00A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6" name="Rectangle 5"/>
          <p:cNvSpPr/>
          <p:nvPr/>
        </p:nvSpPr>
        <p:spPr>
          <a:xfrm>
            <a:off x="7406934" y="2625756"/>
            <a:ext cx="594066" cy="594066"/>
          </a:xfrm>
          <a:prstGeom prst="rect">
            <a:avLst/>
          </a:prstGeom>
          <a:solidFill>
            <a:srgbClr val="FFEA8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7" name="Rectangle 6"/>
          <p:cNvSpPr/>
          <p:nvPr/>
        </p:nvSpPr>
        <p:spPr>
          <a:xfrm>
            <a:off x="7406934" y="3273828"/>
            <a:ext cx="594066" cy="594066"/>
          </a:xfrm>
          <a:prstGeom prst="rect">
            <a:avLst/>
          </a:prstGeom>
          <a:solidFill>
            <a:srgbClr val="DBDCDE"/>
          </a:solidFill>
          <a:ln>
            <a:solidFill>
              <a:srgbClr val="A8A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8" name="Rectangle 7"/>
          <p:cNvSpPr/>
          <p:nvPr/>
        </p:nvSpPr>
        <p:spPr>
          <a:xfrm>
            <a:off x="7406934" y="3921900"/>
            <a:ext cx="594066" cy="594066"/>
          </a:xfrm>
          <a:prstGeom prst="rect">
            <a:avLst/>
          </a:prstGeom>
          <a:solidFill>
            <a:srgbClr val="F48356"/>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2" name="Title 1"/>
          <p:cNvSpPr>
            <a:spLocks noGrp="1"/>
          </p:cNvSpPr>
          <p:nvPr>
            <p:ph type="title"/>
          </p:nvPr>
        </p:nvSpPr>
        <p:spPr>
          <a:xfrm>
            <a:off x="371475" y="242635"/>
            <a:ext cx="8229600" cy="857250"/>
          </a:xfrm>
        </p:spPr>
        <p:txBody>
          <a:bodyPr>
            <a:normAutofit/>
          </a:bodyPr>
          <a:lstStyle/>
          <a:p>
            <a:r>
              <a:rPr lang="en-CA" sz="2700" b="1" dirty="0"/>
              <a:t>CEPs Encourage Energy Affordability</a:t>
            </a:r>
          </a:p>
        </p:txBody>
      </p:sp>
      <p:sp>
        <p:nvSpPr>
          <p:cNvPr id="5" name="Rectangle 4"/>
          <p:cNvSpPr/>
          <p:nvPr/>
        </p:nvSpPr>
        <p:spPr>
          <a:xfrm>
            <a:off x="618565" y="1190065"/>
            <a:ext cx="7735421" cy="3953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pic>
        <p:nvPicPr>
          <p:cNvPr id="16" name="Picture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77087" y="1099885"/>
            <a:ext cx="5471078" cy="3637897"/>
          </a:xfrm>
          <a:prstGeom prst="rect">
            <a:avLst/>
          </a:prstGeom>
        </p:spPr>
      </p:pic>
      <p:sp>
        <p:nvSpPr>
          <p:cNvPr id="11" name="TextBox 10"/>
          <p:cNvSpPr txBox="1"/>
          <p:nvPr/>
        </p:nvSpPr>
        <p:spPr>
          <a:xfrm>
            <a:off x="371475" y="1539536"/>
            <a:ext cx="3005612" cy="2031325"/>
          </a:xfrm>
          <a:prstGeom prst="rect">
            <a:avLst/>
          </a:prstGeom>
          <a:noFill/>
        </p:spPr>
        <p:txBody>
          <a:bodyPr wrap="square" rtlCol="0">
            <a:spAutoFit/>
          </a:bodyPr>
          <a:lstStyle/>
          <a:p>
            <a:pPr marL="128588" indent="-128588">
              <a:buFont typeface="Arial" panose="020B0604020202020204" pitchFamily="34" charset="0"/>
              <a:buChar char="•"/>
            </a:pPr>
            <a:r>
              <a:rPr lang="en-CA" sz="1800" dirty="0">
                <a:latin typeface="+mj-lt"/>
              </a:rPr>
              <a:t>Energy efficiency </a:t>
            </a:r>
            <a:endParaRPr lang="en-CA" sz="1800" dirty="0" smtClean="0">
              <a:latin typeface="+mj-lt"/>
            </a:endParaRPr>
          </a:p>
          <a:p>
            <a:endParaRPr lang="en-CA" sz="1800" dirty="0">
              <a:latin typeface="+mj-lt"/>
            </a:endParaRPr>
          </a:p>
          <a:p>
            <a:pPr marL="128588" indent="-128588">
              <a:buFont typeface="Arial" panose="020B0604020202020204" pitchFamily="34" charset="0"/>
              <a:buChar char="•"/>
            </a:pPr>
            <a:r>
              <a:rPr lang="en-CA" sz="1800" dirty="0" smtClean="0">
                <a:latin typeface="+mj-lt"/>
              </a:rPr>
              <a:t>Distributed energy resources</a:t>
            </a:r>
          </a:p>
          <a:p>
            <a:endParaRPr lang="en-CA" sz="1800" dirty="0">
              <a:latin typeface="+mj-lt"/>
            </a:endParaRPr>
          </a:p>
          <a:p>
            <a:pPr marL="128588" indent="-128588">
              <a:buFont typeface="Arial" panose="020B0604020202020204" pitchFamily="34" charset="0"/>
              <a:buChar char="•"/>
            </a:pPr>
            <a:r>
              <a:rPr lang="en-CA" sz="1800" dirty="0">
                <a:latin typeface="+mj-lt"/>
              </a:rPr>
              <a:t>Integrated land use and</a:t>
            </a:r>
          </a:p>
          <a:p>
            <a:r>
              <a:rPr lang="en-CA" sz="1800" dirty="0">
                <a:latin typeface="+mj-lt"/>
              </a:rPr>
              <a:t>   transportation</a:t>
            </a:r>
          </a:p>
        </p:txBody>
      </p:sp>
    </p:spTree>
    <p:extLst>
      <p:ext uri="{BB962C8B-B14F-4D97-AF65-F5344CB8AC3E}">
        <p14:creationId xmlns:p14="http://schemas.microsoft.com/office/powerpoint/2010/main" xmlns="" val="3746267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1614488" y="4680702"/>
            <a:ext cx="1219987" cy="294520"/>
          </a:xfrm>
        </p:spPr>
      </p:pic>
      <p:pic>
        <p:nvPicPr>
          <p:cNvPr id="10" name="Picture 9"/>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3202260" y="4680702"/>
            <a:ext cx="1812192" cy="317740"/>
          </a:xfrm>
          <a:prstGeom prst="rect">
            <a:avLst/>
          </a:prstGeom>
        </p:spPr>
      </p:pic>
      <p:sp>
        <p:nvSpPr>
          <p:cNvPr id="4" name="Rectangle 3"/>
          <p:cNvSpPr/>
          <p:nvPr/>
        </p:nvSpPr>
        <p:spPr>
          <a:xfrm>
            <a:off x="7406934" y="1977684"/>
            <a:ext cx="594066" cy="594066"/>
          </a:xfrm>
          <a:prstGeom prst="rect">
            <a:avLst/>
          </a:prstGeom>
          <a:solidFill>
            <a:srgbClr val="00A7A5"/>
          </a:solidFill>
          <a:ln>
            <a:solidFill>
              <a:srgbClr val="00A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6" name="Rectangle 5"/>
          <p:cNvSpPr/>
          <p:nvPr/>
        </p:nvSpPr>
        <p:spPr>
          <a:xfrm>
            <a:off x="7406934" y="2625756"/>
            <a:ext cx="594066" cy="594066"/>
          </a:xfrm>
          <a:prstGeom prst="rect">
            <a:avLst/>
          </a:prstGeom>
          <a:solidFill>
            <a:srgbClr val="FFEA8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7" name="Rectangle 6"/>
          <p:cNvSpPr/>
          <p:nvPr/>
        </p:nvSpPr>
        <p:spPr>
          <a:xfrm>
            <a:off x="7406934" y="3273828"/>
            <a:ext cx="594066" cy="594066"/>
          </a:xfrm>
          <a:prstGeom prst="rect">
            <a:avLst/>
          </a:prstGeom>
          <a:solidFill>
            <a:srgbClr val="DBDCDE"/>
          </a:solidFill>
          <a:ln>
            <a:solidFill>
              <a:srgbClr val="A8A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8" name="Rectangle 7"/>
          <p:cNvSpPr/>
          <p:nvPr/>
        </p:nvSpPr>
        <p:spPr>
          <a:xfrm>
            <a:off x="7406934" y="3921900"/>
            <a:ext cx="594066" cy="594066"/>
          </a:xfrm>
          <a:prstGeom prst="rect">
            <a:avLst/>
          </a:prstGeom>
          <a:solidFill>
            <a:srgbClr val="F48356"/>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2" name="Title 1"/>
          <p:cNvSpPr>
            <a:spLocks noGrp="1"/>
          </p:cNvSpPr>
          <p:nvPr>
            <p:ph type="title"/>
          </p:nvPr>
        </p:nvSpPr>
        <p:spPr>
          <a:xfrm>
            <a:off x="523520" y="493210"/>
            <a:ext cx="7142055" cy="994172"/>
          </a:xfrm>
        </p:spPr>
        <p:txBody>
          <a:bodyPr>
            <a:normAutofit fontScale="90000"/>
          </a:bodyPr>
          <a:lstStyle/>
          <a:p>
            <a:r>
              <a:rPr lang="en-CA" sz="2700" b="1" dirty="0"/>
              <a:t>CEPs Facilitate </a:t>
            </a:r>
            <a:r>
              <a:rPr lang="en-CA" sz="2700" b="1" dirty="0" smtClean="0"/>
              <a:t>Local </a:t>
            </a:r>
            <a:r>
              <a:rPr lang="en-CA" sz="2700" b="1" dirty="0"/>
              <a:t>Economic Development</a:t>
            </a:r>
          </a:p>
        </p:txBody>
      </p:sp>
      <p:sp>
        <p:nvSpPr>
          <p:cNvPr id="5" name="Rectangle 4"/>
          <p:cNvSpPr/>
          <p:nvPr/>
        </p:nvSpPr>
        <p:spPr>
          <a:xfrm>
            <a:off x="565810" y="1198253"/>
            <a:ext cx="7735421" cy="3945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11" name="TextBox 10"/>
          <p:cNvSpPr txBox="1"/>
          <p:nvPr/>
        </p:nvSpPr>
        <p:spPr>
          <a:xfrm>
            <a:off x="3883151" y="1863572"/>
            <a:ext cx="4770670" cy="2031325"/>
          </a:xfrm>
          <a:prstGeom prst="rect">
            <a:avLst/>
          </a:prstGeom>
          <a:noFill/>
        </p:spPr>
        <p:txBody>
          <a:bodyPr wrap="square" rtlCol="0">
            <a:spAutoFit/>
          </a:bodyPr>
          <a:lstStyle/>
          <a:p>
            <a:pPr marL="214313" indent="-214313">
              <a:buFont typeface="Arial" panose="020B0604020202020204" pitchFamily="34" charset="0"/>
              <a:buChar char="•"/>
            </a:pPr>
            <a:r>
              <a:rPr lang="en-CA" sz="1800" dirty="0">
                <a:latin typeface="+mj-lt"/>
              </a:rPr>
              <a:t>Job creation</a:t>
            </a:r>
          </a:p>
          <a:p>
            <a:pPr marL="214313" indent="-214313">
              <a:buFont typeface="Arial" panose="020B0604020202020204" pitchFamily="34" charset="0"/>
              <a:buChar char="•"/>
            </a:pPr>
            <a:r>
              <a:rPr lang="en-CA" sz="1800" dirty="0">
                <a:latin typeface="+mj-lt"/>
              </a:rPr>
              <a:t>Attracting new investment and retaining local business</a:t>
            </a:r>
          </a:p>
          <a:p>
            <a:pPr marL="214313" indent="-214313">
              <a:buFont typeface="Arial" panose="020B0604020202020204" pitchFamily="34" charset="0"/>
              <a:buChar char="•"/>
            </a:pPr>
            <a:r>
              <a:rPr lang="en-CA" sz="1800" dirty="0">
                <a:latin typeface="+mj-lt"/>
              </a:rPr>
              <a:t>Economic benefits from integrated land use and transportation</a:t>
            </a:r>
          </a:p>
          <a:p>
            <a:pPr marL="214313" indent="-214313">
              <a:buFont typeface="Arial" panose="020B0604020202020204" pitchFamily="34" charset="0"/>
              <a:buChar char="•"/>
            </a:pPr>
            <a:r>
              <a:rPr lang="en-CA" sz="1800" dirty="0">
                <a:latin typeface="+mj-lt"/>
              </a:rPr>
              <a:t>Induced spending</a:t>
            </a:r>
          </a:p>
          <a:p>
            <a:pPr marL="214313" indent="-214313">
              <a:buFont typeface="Arial" panose="020B0604020202020204" pitchFamily="34" charset="0"/>
              <a:buChar char="•"/>
            </a:pPr>
            <a:endParaRPr lang="en-CA" sz="1800" dirty="0">
              <a:latin typeface="+mj-lt"/>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xmlns="" val="0"/>
              </a:ext>
            </a:extLst>
          </a:blip>
          <a:srcRect r="30384"/>
          <a:stretch/>
        </p:blipFill>
        <p:spPr>
          <a:xfrm>
            <a:off x="720960" y="1482953"/>
            <a:ext cx="3007041" cy="2879672"/>
          </a:xfrm>
          <a:prstGeom prst="rect">
            <a:avLst/>
          </a:prstGeom>
        </p:spPr>
      </p:pic>
    </p:spTree>
    <p:extLst>
      <p:ext uri="{BB962C8B-B14F-4D97-AF65-F5344CB8AC3E}">
        <p14:creationId xmlns:p14="http://schemas.microsoft.com/office/powerpoint/2010/main" xmlns="" val="34884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1614488" y="4680702"/>
            <a:ext cx="1219987" cy="294520"/>
          </a:xfrm>
        </p:spPr>
      </p:pic>
      <p:pic>
        <p:nvPicPr>
          <p:cNvPr id="10" name="Picture 9"/>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3202260" y="4680702"/>
            <a:ext cx="1812192" cy="317740"/>
          </a:xfrm>
          <a:prstGeom prst="rect">
            <a:avLst/>
          </a:prstGeom>
        </p:spPr>
      </p:pic>
      <p:sp>
        <p:nvSpPr>
          <p:cNvPr id="4" name="Rectangle 3"/>
          <p:cNvSpPr/>
          <p:nvPr/>
        </p:nvSpPr>
        <p:spPr>
          <a:xfrm>
            <a:off x="7406934" y="1977684"/>
            <a:ext cx="594066" cy="594066"/>
          </a:xfrm>
          <a:prstGeom prst="rect">
            <a:avLst/>
          </a:prstGeom>
          <a:solidFill>
            <a:srgbClr val="00A7A5"/>
          </a:solidFill>
          <a:ln>
            <a:solidFill>
              <a:srgbClr val="00A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6" name="Rectangle 5"/>
          <p:cNvSpPr/>
          <p:nvPr/>
        </p:nvSpPr>
        <p:spPr>
          <a:xfrm>
            <a:off x="7406934" y="2625756"/>
            <a:ext cx="594066" cy="594066"/>
          </a:xfrm>
          <a:prstGeom prst="rect">
            <a:avLst/>
          </a:prstGeom>
          <a:solidFill>
            <a:srgbClr val="FFEA8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7" name="Rectangle 6"/>
          <p:cNvSpPr/>
          <p:nvPr/>
        </p:nvSpPr>
        <p:spPr>
          <a:xfrm>
            <a:off x="7406934" y="3273828"/>
            <a:ext cx="594066" cy="594066"/>
          </a:xfrm>
          <a:prstGeom prst="rect">
            <a:avLst/>
          </a:prstGeom>
          <a:solidFill>
            <a:srgbClr val="DBDCDE"/>
          </a:solidFill>
          <a:ln>
            <a:solidFill>
              <a:srgbClr val="A8A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8" name="Rectangle 7"/>
          <p:cNvSpPr/>
          <p:nvPr/>
        </p:nvSpPr>
        <p:spPr>
          <a:xfrm>
            <a:off x="7406934" y="3921900"/>
            <a:ext cx="594066" cy="594066"/>
          </a:xfrm>
          <a:prstGeom prst="rect">
            <a:avLst/>
          </a:prstGeom>
          <a:solidFill>
            <a:srgbClr val="F48356"/>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2" name="Title 1"/>
          <p:cNvSpPr>
            <a:spLocks noGrp="1"/>
          </p:cNvSpPr>
          <p:nvPr>
            <p:ph type="title"/>
          </p:nvPr>
        </p:nvSpPr>
        <p:spPr>
          <a:xfrm>
            <a:off x="359230" y="348336"/>
            <a:ext cx="8327570" cy="994172"/>
          </a:xfrm>
        </p:spPr>
        <p:txBody>
          <a:bodyPr>
            <a:normAutofit/>
          </a:bodyPr>
          <a:lstStyle/>
          <a:p>
            <a:r>
              <a:rPr lang="en-CA" sz="2700" b="1" dirty="0"/>
              <a:t>CEPs Enable Vibrant and Resilient Communities</a:t>
            </a:r>
          </a:p>
        </p:txBody>
      </p:sp>
      <p:sp>
        <p:nvSpPr>
          <p:cNvPr id="5" name="Rectangle 4"/>
          <p:cNvSpPr/>
          <p:nvPr/>
        </p:nvSpPr>
        <p:spPr>
          <a:xfrm>
            <a:off x="618565" y="1190065"/>
            <a:ext cx="7735421" cy="3953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46704" y="957141"/>
            <a:ext cx="5761692" cy="3831751"/>
          </a:xfrm>
          <a:prstGeom prst="rect">
            <a:avLst/>
          </a:prstGeom>
        </p:spPr>
      </p:pic>
      <p:sp>
        <p:nvSpPr>
          <p:cNvPr id="15" name="Rectangle 14"/>
          <p:cNvSpPr/>
          <p:nvPr/>
        </p:nvSpPr>
        <p:spPr>
          <a:xfrm>
            <a:off x="1546703" y="4863865"/>
            <a:ext cx="3829616" cy="279635"/>
          </a:xfrm>
          <a:prstGeom prst="rect">
            <a:avLst/>
          </a:prstGeom>
        </p:spPr>
        <p:txBody>
          <a:bodyPr wrap="square">
            <a:spAutoFit/>
          </a:bodyPr>
          <a:lstStyle/>
          <a:p>
            <a:r>
              <a:rPr lang="en-CA" sz="600" dirty="0">
                <a:latin typeface="Lucida Console" panose="020B0609040504020204" pitchFamily="49" charset="0"/>
              </a:rPr>
              <a:t>“Copyright Queen's Printer for Ontario, photo source: Ontario Growth Secretariat, Ministry of Municipal Affairs and Housing”</a:t>
            </a:r>
          </a:p>
        </p:txBody>
      </p:sp>
    </p:spTree>
    <p:extLst>
      <p:ext uri="{BB962C8B-B14F-4D97-AF65-F5344CB8AC3E}">
        <p14:creationId xmlns:p14="http://schemas.microsoft.com/office/powerpoint/2010/main" xmlns="" val="846528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7137" y="2340918"/>
            <a:ext cx="6729727" cy="461665"/>
          </a:xfrm>
          <a:prstGeom prst="rect">
            <a:avLst/>
          </a:prstGeom>
        </p:spPr>
        <p:txBody>
          <a:bodyPr wrap="none">
            <a:spAutoFit/>
          </a:bodyPr>
          <a:lstStyle/>
          <a:p>
            <a:pPr lvl="0">
              <a:buClr>
                <a:schemeClr val="dk1"/>
              </a:buClr>
              <a:buSzPct val="100000"/>
            </a:pPr>
            <a:r>
              <a:rPr lang="en-US" sz="2400" b="1" dirty="0">
                <a:solidFill>
                  <a:schemeClr val="dk1"/>
                </a:solidFill>
                <a:ea typeface="Calibri"/>
                <a:cs typeface="Calibri"/>
                <a:sym typeface="Calibri"/>
              </a:rPr>
              <a:t>1.1 Overview of Community Energy Planning</a:t>
            </a:r>
          </a:p>
        </p:txBody>
      </p:sp>
    </p:spTree>
    <p:extLst>
      <p:ext uri="{BB962C8B-B14F-4D97-AF65-F5344CB8AC3E}">
        <p14:creationId xmlns:p14="http://schemas.microsoft.com/office/powerpoint/2010/main" xmlns="" val="2004777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160" y="446090"/>
            <a:ext cx="5915025" cy="994172"/>
          </a:xfrm>
        </p:spPr>
        <p:txBody>
          <a:bodyPr>
            <a:normAutofit fontScale="90000"/>
          </a:bodyPr>
          <a:lstStyle/>
          <a:p>
            <a:r>
              <a:rPr lang="en-CA" sz="2700" b="1" dirty="0"/>
              <a:t>CEPs Can Help Achieve Health Goals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3235" y="960863"/>
            <a:ext cx="6051061" cy="3782587"/>
          </a:xfrm>
          <a:prstGeom prst="rect">
            <a:avLst/>
          </a:prstGeom>
        </p:spPr>
      </p:pic>
      <p:sp>
        <p:nvSpPr>
          <p:cNvPr id="15" name="Rectangle 14"/>
          <p:cNvSpPr/>
          <p:nvPr/>
        </p:nvSpPr>
        <p:spPr>
          <a:xfrm>
            <a:off x="1612627" y="4731218"/>
            <a:ext cx="3814549" cy="278932"/>
          </a:xfrm>
          <a:prstGeom prst="rect">
            <a:avLst/>
          </a:prstGeom>
        </p:spPr>
        <p:txBody>
          <a:bodyPr wrap="square">
            <a:spAutoFit/>
          </a:bodyPr>
          <a:lstStyle/>
          <a:p>
            <a:r>
              <a:rPr lang="en-CA" sz="600" dirty="0">
                <a:latin typeface="Lucida Console" panose="020B0609040504020204" pitchFamily="49" charset="0"/>
              </a:rPr>
              <a:t>“Copyright Queen's Printer for Ontario, photo source: Ontario Growth Secretariat, Ministry of Municipal Affairs and Housing”</a:t>
            </a: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453924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0" y="0"/>
            <a:ext cx="9144000" cy="666749"/>
          </a:xfrm>
          <a:prstGeom prst="rect">
            <a:avLst/>
          </a:prstGeom>
          <a:noFill/>
          <a:ln>
            <a:noFill/>
          </a:ln>
        </p:spPr>
        <p:txBody>
          <a:bodyPr lIns="91425" tIns="45700" rIns="91425" bIns="45700" numCol="1" anchor="t" anchorCtr="0">
            <a:noAutofit/>
          </a:bodyPr>
          <a:lstStyle/>
          <a:p>
            <a:pPr marL="0" marR="0" lvl="0" indent="0" algn="l" rtl="0">
              <a:spcBef>
                <a:spcPts val="0"/>
              </a:spcBef>
              <a:buClr>
                <a:schemeClr val="lt1"/>
              </a:buClr>
              <a:buSzPct val="25000"/>
              <a:buFont typeface="Calibri"/>
              <a:buNone/>
            </a:pPr>
            <a:r>
              <a:rPr lang="en-US" sz="3000" b="1" i="0" u="none" strike="noStrike" cap="none" baseline="0" dirty="0">
                <a:solidFill>
                  <a:schemeClr val="tx1"/>
                </a:solidFill>
                <a:latin typeface="+mj-lt"/>
                <a:ea typeface="Calibri"/>
                <a:cs typeface="Calibri"/>
                <a:sym typeface="Calibri"/>
              </a:rPr>
              <a:t>Council &amp; Senior Management CEP Priorities </a:t>
            </a:r>
          </a:p>
        </p:txBody>
      </p:sp>
      <p:sp>
        <p:nvSpPr>
          <p:cNvPr id="155" name="Shape 155"/>
          <p:cNvSpPr txBox="1">
            <a:spLocks noGrp="1"/>
          </p:cNvSpPr>
          <p:nvPr>
            <p:ph type="body" idx="1"/>
          </p:nvPr>
        </p:nvSpPr>
        <p:spPr>
          <a:xfrm>
            <a:off x="228600" y="742950"/>
            <a:ext cx="8915400" cy="4724400"/>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Energy savings to reduce municipal costs </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Energy costs for the community - Where energy costs go</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Reducing municipal, business and residents vulnerability to energy price increases </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Alignment with Official Plan, Strategic Plan, Climate Change Action Plan, Community Sustainability Plan, Transportation Plans, Green Development Standards, etc…</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Job creation from energy efficiency, energy generation and associated products and services</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Energy security to promote economic competitiveness </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Energy limitations and growth</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Opportunities to use waste heat or provide district energy </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Solar, wind, combined heat and power opportunities </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How the CEP fits in with Municipal and LDC CDM targets, Provincial Planning Framework, Regional Energy Planning (IESO), Province’s LTEP</a:t>
            </a:r>
          </a:p>
          <a:p>
            <a:pPr marL="342900" marR="0" lvl="0" indent="-342900" algn="l" rtl="0">
              <a:lnSpc>
                <a:spcPct val="80000"/>
              </a:lnSpc>
              <a:spcBef>
                <a:spcPts val="380"/>
              </a:spcBef>
              <a:buClr>
                <a:schemeClr val="dk1"/>
              </a:buClr>
              <a:buSzPct val="100000"/>
              <a:buFont typeface="Noto Symbol"/>
              <a:buChar char="✓"/>
            </a:pPr>
            <a:r>
              <a:rPr lang="en-US" sz="1800" b="0" i="0" u="none" strike="noStrike" cap="none" baseline="0" dirty="0">
                <a:solidFill>
                  <a:schemeClr val="dk1"/>
                </a:solidFill>
                <a:latin typeface="+mj-lt"/>
                <a:ea typeface="Calibri"/>
                <a:cs typeface="Calibri"/>
                <a:sym typeface="Calibri"/>
              </a:rPr>
              <a:t>Bring in case studies of what other communities have done and achieved. </a:t>
            </a:r>
          </a:p>
          <a:p>
            <a:pPr marL="342900" marR="0" lvl="0" indent="-342900" algn="l" rtl="0">
              <a:lnSpc>
                <a:spcPct val="80000"/>
              </a:lnSpc>
              <a:spcBef>
                <a:spcPts val="195"/>
              </a:spcBef>
              <a:buClr>
                <a:schemeClr val="dk1"/>
              </a:buClr>
              <a:buFont typeface="Arial"/>
              <a:buNone/>
            </a:pPr>
            <a:endParaRPr sz="900" b="0" i="0" u="none" strike="noStrike" cap="none" baseline="0" dirty="0">
              <a:solidFill>
                <a:schemeClr val="dk1"/>
              </a:solidFill>
              <a:latin typeface="+mj-lt"/>
              <a:sym typeface="Arial"/>
            </a:endParaRPr>
          </a:p>
          <a:p>
            <a:pPr marL="342900" marR="0" lvl="0" indent="-280987" algn="l" rtl="0">
              <a:lnSpc>
                <a:spcPct val="80000"/>
              </a:lnSpc>
              <a:spcBef>
                <a:spcPts val="195"/>
              </a:spcBef>
              <a:buClr>
                <a:schemeClr val="dk1"/>
              </a:buClr>
              <a:buFont typeface="Arial"/>
              <a:buNone/>
            </a:pPr>
            <a:endParaRPr sz="900" b="0" i="0" u="none" strike="noStrike" cap="none" baseline="0" dirty="0">
              <a:solidFill>
                <a:schemeClr val="dk1"/>
              </a:solidFill>
              <a:latin typeface="+mj-lt"/>
              <a:sym typeface="Arial"/>
            </a:endParaRPr>
          </a:p>
          <a:p>
            <a:pPr marL="342900" marR="0" lvl="0" indent="-280987" algn="l" rtl="0">
              <a:lnSpc>
                <a:spcPct val="80000"/>
              </a:lnSpc>
              <a:spcBef>
                <a:spcPts val="195"/>
              </a:spcBef>
              <a:buClr>
                <a:schemeClr val="dk1"/>
              </a:buClr>
              <a:buFont typeface="Arial"/>
              <a:buNone/>
            </a:pPr>
            <a:endParaRPr sz="900" b="0" i="0" u="none" strike="noStrike" cap="none" baseline="0" dirty="0">
              <a:solidFill>
                <a:schemeClr val="dk1"/>
              </a:solidFill>
              <a:latin typeface="+mj-lt"/>
              <a:sym typeface="Arial"/>
            </a:endParaRPr>
          </a:p>
          <a:p>
            <a:pPr marL="0" marR="0" lvl="0" indent="0" algn="l" rtl="0">
              <a:lnSpc>
                <a:spcPct val="80000"/>
              </a:lnSpc>
              <a:spcBef>
                <a:spcPts val="195"/>
              </a:spcBef>
              <a:buClr>
                <a:schemeClr val="dk1"/>
              </a:buClr>
              <a:buFont typeface="Arial"/>
              <a:buNone/>
            </a:pPr>
            <a:endParaRPr sz="900" b="0" i="0" u="none" strike="noStrike" cap="none" baseline="0" dirty="0">
              <a:solidFill>
                <a:schemeClr val="dk1"/>
              </a:solidFill>
              <a:latin typeface="+mj-lt"/>
              <a:sym typeface="Arial"/>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194310" y="148592"/>
            <a:ext cx="9144000" cy="685799"/>
          </a:xfrm>
          <a:prstGeom prst="rect">
            <a:avLst/>
          </a:prstGeom>
          <a:noFill/>
          <a:ln>
            <a:noFill/>
          </a:ln>
        </p:spPr>
        <p:txBody>
          <a:bodyPr lIns="91425" tIns="45700" rIns="91425" bIns="45700" numCol="1" anchor="t" anchorCtr="0">
            <a:noAutofit/>
          </a:bodyPr>
          <a:lstStyle/>
          <a:p>
            <a:pPr marL="0" marR="0" lvl="0" indent="0" algn="l" rtl="0">
              <a:spcBef>
                <a:spcPts val="0"/>
              </a:spcBef>
              <a:buClr>
                <a:schemeClr val="lt1"/>
              </a:buClr>
              <a:buSzPct val="25000"/>
              <a:buFont typeface="Calibri"/>
              <a:buNone/>
            </a:pPr>
            <a:r>
              <a:rPr lang="en-US" sz="3000" b="1" i="0" u="none" strike="noStrike" cap="none" baseline="0" dirty="0">
                <a:solidFill>
                  <a:schemeClr val="tx1"/>
                </a:solidFill>
                <a:latin typeface="+mj-lt"/>
                <a:ea typeface="Calibri"/>
                <a:cs typeface="Calibri"/>
                <a:sym typeface="Calibri"/>
              </a:rPr>
              <a:t>Why Bother? Because… CEPs enable</a:t>
            </a:r>
          </a:p>
        </p:txBody>
      </p:sp>
      <p:sp>
        <p:nvSpPr>
          <p:cNvPr id="210" name="Shape 210"/>
          <p:cNvSpPr txBox="1">
            <a:spLocks noGrp="1"/>
          </p:cNvSpPr>
          <p:nvPr>
            <p:ph type="body" idx="1"/>
          </p:nvPr>
        </p:nvSpPr>
        <p:spPr>
          <a:xfrm>
            <a:off x="312420" y="834391"/>
            <a:ext cx="6598920" cy="4309109"/>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dk1"/>
              </a:buClr>
              <a:buSzPct val="97058"/>
              <a:buFont typeface="Noto Symbol"/>
              <a:buChar char="✓"/>
            </a:pPr>
            <a:r>
              <a:rPr lang="en-US" sz="1600" b="0" i="0" u="none" strike="noStrike" cap="none" baseline="0" dirty="0">
                <a:solidFill>
                  <a:schemeClr val="dk1"/>
                </a:solidFill>
                <a:latin typeface="+mj-lt"/>
                <a:ea typeface="Calibri"/>
                <a:cs typeface="Calibri"/>
                <a:sym typeface="Calibri"/>
              </a:rPr>
              <a:t>Significant opportunities for revenue generating/cost-effective generation, energy efficiency, conservation, demand management, etc. </a:t>
            </a:r>
          </a:p>
          <a:p>
            <a:pPr marL="342900" marR="0" lvl="0" indent="-342900" algn="l" rtl="0">
              <a:lnSpc>
                <a:spcPct val="80000"/>
              </a:lnSpc>
              <a:spcBef>
                <a:spcPts val="330"/>
              </a:spcBef>
              <a:buClr>
                <a:schemeClr val="dk1"/>
              </a:buClr>
              <a:buSzPct val="97058"/>
              <a:buFont typeface="Noto Symbol"/>
              <a:buChar char="✓"/>
            </a:pPr>
            <a:r>
              <a:rPr lang="en-US" sz="1600" b="0" i="0" u="none" strike="noStrike" cap="none" baseline="0" dirty="0">
                <a:solidFill>
                  <a:schemeClr val="dk1"/>
                </a:solidFill>
                <a:latin typeface="+mj-lt"/>
                <a:ea typeface="Calibri"/>
                <a:cs typeface="Calibri"/>
                <a:sym typeface="Calibri"/>
              </a:rPr>
              <a:t>Possible engagement in emerging carbon market, community reductions often cost-effective </a:t>
            </a:r>
          </a:p>
          <a:p>
            <a:pPr marL="342900" marR="0" lvl="0" indent="-342900" algn="l" rtl="0">
              <a:lnSpc>
                <a:spcPct val="80000"/>
              </a:lnSpc>
              <a:spcBef>
                <a:spcPts val="330"/>
              </a:spcBef>
              <a:buClr>
                <a:schemeClr val="dk1"/>
              </a:buClr>
              <a:buSzPct val="97058"/>
              <a:buFont typeface="Noto Symbol"/>
              <a:buChar char="✓"/>
            </a:pPr>
            <a:r>
              <a:rPr lang="en-US" sz="1600" b="0" i="0" u="none" strike="noStrike" cap="none" baseline="0" dirty="0">
                <a:solidFill>
                  <a:schemeClr val="dk1"/>
                </a:solidFill>
                <a:latin typeface="+mj-lt"/>
                <a:ea typeface="Calibri"/>
                <a:cs typeface="Calibri"/>
                <a:sym typeface="Calibri"/>
              </a:rPr>
              <a:t>Connections between disparate issues to be better integrated (electricity, thermal, water, waste, land use, infrastructure, growth management, municipal service costs,  financial sustainability) </a:t>
            </a:r>
          </a:p>
          <a:p>
            <a:pPr marL="342900" marR="0" lvl="0" indent="-342900" algn="l" rtl="0">
              <a:lnSpc>
                <a:spcPct val="80000"/>
              </a:lnSpc>
              <a:spcBef>
                <a:spcPts val="330"/>
              </a:spcBef>
              <a:buClr>
                <a:schemeClr val="dk1"/>
              </a:buClr>
              <a:buSzPct val="97058"/>
              <a:buFont typeface="Noto Symbol"/>
              <a:buChar char="✓"/>
            </a:pPr>
            <a:r>
              <a:rPr lang="en-US" sz="1600" b="0" i="0" u="none" strike="noStrike" cap="none" baseline="0" dirty="0">
                <a:solidFill>
                  <a:schemeClr val="dk1"/>
                </a:solidFill>
                <a:latin typeface="+mj-lt"/>
                <a:ea typeface="Calibri"/>
                <a:cs typeface="Calibri"/>
                <a:sym typeface="Calibri"/>
              </a:rPr>
              <a:t>Significant health, social and economic benefits from energy saving and generation actions </a:t>
            </a:r>
          </a:p>
          <a:p>
            <a:pPr marL="342900" marR="0" lvl="0" indent="-342900" algn="l" rtl="0">
              <a:lnSpc>
                <a:spcPct val="80000"/>
              </a:lnSpc>
              <a:spcBef>
                <a:spcPts val="330"/>
              </a:spcBef>
              <a:buClr>
                <a:schemeClr val="dk1"/>
              </a:buClr>
              <a:buSzPct val="97058"/>
              <a:buFont typeface="Noto Symbol"/>
              <a:buChar char="✓"/>
            </a:pPr>
            <a:r>
              <a:rPr lang="en-US" sz="1600" b="0" i="0" u="none" strike="noStrike" cap="none" baseline="0" dirty="0">
                <a:solidFill>
                  <a:schemeClr val="dk1"/>
                </a:solidFill>
                <a:latin typeface="+mj-lt"/>
                <a:ea typeface="Calibri"/>
                <a:cs typeface="Calibri"/>
                <a:sym typeface="Calibri"/>
              </a:rPr>
              <a:t>Lower municipal costs, increased municipal revenue</a:t>
            </a:r>
          </a:p>
          <a:p>
            <a:pPr marL="342900" marR="0" lvl="0" indent="-342900" algn="l" rtl="0">
              <a:lnSpc>
                <a:spcPct val="80000"/>
              </a:lnSpc>
              <a:spcBef>
                <a:spcPts val="330"/>
              </a:spcBef>
              <a:buClr>
                <a:schemeClr val="dk1"/>
              </a:buClr>
              <a:buSzPct val="97058"/>
              <a:buFont typeface="Noto Symbol"/>
              <a:buChar char="✓"/>
            </a:pPr>
            <a:r>
              <a:rPr lang="en-US" sz="1600" b="0" i="0" u="none" strike="noStrike" cap="none" baseline="0" dirty="0">
                <a:solidFill>
                  <a:schemeClr val="dk1"/>
                </a:solidFill>
                <a:latin typeface="+mj-lt"/>
                <a:ea typeface="Calibri"/>
                <a:cs typeface="Calibri"/>
                <a:sym typeface="Calibri"/>
              </a:rPr>
              <a:t>Reductions in community vulnerability to energy price </a:t>
            </a:r>
            <a:r>
              <a:rPr lang="en-US" sz="1600" b="0" i="0" u="none" strike="noStrike" cap="none" baseline="0" dirty="0" smtClean="0">
                <a:solidFill>
                  <a:schemeClr val="dk1"/>
                </a:solidFill>
                <a:latin typeface="+mj-lt"/>
                <a:ea typeface="Calibri"/>
                <a:cs typeface="Calibri"/>
                <a:sym typeface="Calibri"/>
              </a:rPr>
              <a:t>increases,</a:t>
            </a:r>
            <a:r>
              <a:rPr lang="en-US" sz="1600" b="0" i="0" u="none" strike="noStrike" cap="none" dirty="0" smtClean="0">
                <a:solidFill>
                  <a:schemeClr val="dk1"/>
                </a:solidFill>
                <a:latin typeface="+mj-lt"/>
                <a:ea typeface="Calibri"/>
                <a:cs typeface="Calibri"/>
                <a:sym typeface="Calibri"/>
              </a:rPr>
              <a:t> energy disruptions, extreme weather events</a:t>
            </a:r>
            <a:endParaRPr lang="en-US" sz="1600" b="0" i="0" u="none" strike="noStrike" cap="none" baseline="0" dirty="0">
              <a:solidFill>
                <a:schemeClr val="dk1"/>
              </a:solidFill>
              <a:latin typeface="+mj-lt"/>
              <a:ea typeface="Calibri"/>
              <a:cs typeface="Calibri"/>
              <a:sym typeface="Calibri"/>
            </a:endParaRPr>
          </a:p>
          <a:p>
            <a:pPr marL="342900" marR="0" lvl="0" indent="-342900" algn="l" rtl="0">
              <a:lnSpc>
                <a:spcPct val="80000"/>
              </a:lnSpc>
              <a:spcBef>
                <a:spcPts val="330"/>
              </a:spcBef>
              <a:buClr>
                <a:schemeClr val="dk1"/>
              </a:buClr>
              <a:buSzPct val="97058"/>
              <a:buFont typeface="Noto Symbol"/>
              <a:buChar char="✓"/>
            </a:pPr>
            <a:r>
              <a:rPr lang="en-US" sz="1600" b="0" i="0" u="none" strike="noStrike" cap="none" baseline="0" dirty="0">
                <a:solidFill>
                  <a:schemeClr val="dk1"/>
                </a:solidFill>
                <a:latin typeface="+mj-lt"/>
                <a:ea typeface="Calibri"/>
                <a:cs typeface="Calibri"/>
                <a:sym typeface="Calibri"/>
              </a:rPr>
              <a:t>Retention of more energy dollars within local economy</a:t>
            </a:r>
          </a:p>
          <a:p>
            <a:pPr marL="342900" marR="0" lvl="0" indent="-342900" algn="l" rtl="0">
              <a:lnSpc>
                <a:spcPct val="80000"/>
              </a:lnSpc>
              <a:spcBef>
                <a:spcPts val="330"/>
              </a:spcBef>
              <a:buClr>
                <a:schemeClr val="dk1"/>
              </a:buClr>
              <a:buSzPct val="97058"/>
              <a:buFont typeface="Noto Symbol"/>
              <a:buChar char="✓"/>
            </a:pPr>
            <a:r>
              <a:rPr lang="en-US" sz="1600" b="0" i="0" u="none" strike="noStrike" cap="none" baseline="0" dirty="0">
                <a:solidFill>
                  <a:schemeClr val="dk1"/>
                </a:solidFill>
                <a:latin typeface="+mj-lt"/>
                <a:ea typeface="Calibri"/>
                <a:cs typeface="Calibri"/>
                <a:sym typeface="Calibri"/>
              </a:rPr>
              <a:t>Greater participation in the emerging green economy, rather than simply being consumers of it</a:t>
            </a:r>
          </a:p>
          <a:p>
            <a:pPr marL="342900" marR="0" lvl="0" indent="-238125" algn="l" rtl="0">
              <a:lnSpc>
                <a:spcPct val="80000"/>
              </a:lnSpc>
              <a:spcBef>
                <a:spcPts val="330"/>
              </a:spcBef>
              <a:buClr>
                <a:schemeClr val="dk1"/>
              </a:buClr>
              <a:buFont typeface="Arial"/>
              <a:buNone/>
            </a:pPr>
            <a:endParaRPr sz="1600" b="0" i="0" u="none" strike="noStrike" cap="none" baseline="0" dirty="0">
              <a:solidFill>
                <a:schemeClr val="dk1"/>
              </a:solidFill>
              <a:latin typeface="+mj-lt"/>
              <a:sym typeface="Arial"/>
            </a:endParaRPr>
          </a:p>
          <a:p>
            <a:pPr marL="342900" marR="0" lvl="0" indent="-238125" algn="l" rtl="0">
              <a:lnSpc>
                <a:spcPct val="80000"/>
              </a:lnSpc>
              <a:spcBef>
                <a:spcPts val="330"/>
              </a:spcBef>
              <a:buClr>
                <a:schemeClr val="dk1"/>
              </a:buClr>
              <a:buFont typeface="Arial"/>
              <a:buNone/>
            </a:pPr>
            <a:endParaRPr sz="1600" b="0" i="0" u="none" strike="noStrike" cap="none" baseline="0" dirty="0">
              <a:solidFill>
                <a:schemeClr val="dk1"/>
              </a:solidFill>
              <a:latin typeface="+mj-lt"/>
              <a:sym typeface="Arial"/>
            </a:endParaRPr>
          </a:p>
          <a:p>
            <a:pPr marL="342900" marR="0" lvl="0" indent="-238125" algn="l" rtl="0">
              <a:lnSpc>
                <a:spcPct val="80000"/>
              </a:lnSpc>
              <a:spcBef>
                <a:spcPts val="330"/>
              </a:spcBef>
              <a:buClr>
                <a:schemeClr val="dk1"/>
              </a:buClr>
              <a:buFont typeface="Arial"/>
              <a:buNone/>
            </a:pPr>
            <a:endParaRPr sz="1600" b="0" i="0" u="none" strike="noStrike" cap="none" baseline="0" dirty="0">
              <a:solidFill>
                <a:schemeClr val="dk1"/>
              </a:solidFill>
              <a:latin typeface="+mj-lt"/>
              <a:sym typeface="Arial"/>
            </a:endParaRPr>
          </a:p>
          <a:p>
            <a:pPr marL="342900" marR="0" lvl="0" indent="-238125" algn="l" rtl="0">
              <a:lnSpc>
                <a:spcPct val="80000"/>
              </a:lnSpc>
              <a:spcBef>
                <a:spcPts val="330"/>
              </a:spcBef>
              <a:buClr>
                <a:schemeClr val="dk1"/>
              </a:buClr>
              <a:buFont typeface="Arial"/>
              <a:buNone/>
            </a:pPr>
            <a:endParaRPr sz="1600" b="0" i="0" u="none" strike="noStrike" cap="none" baseline="0" dirty="0">
              <a:solidFill>
                <a:schemeClr val="dk1"/>
              </a:solidFill>
              <a:latin typeface="+mj-lt"/>
              <a:sym typeface="Arial"/>
            </a:endParaRPr>
          </a:p>
          <a:p>
            <a:pPr marL="342900" marR="0" lvl="0" indent="-238125" algn="l" rtl="0">
              <a:lnSpc>
                <a:spcPct val="80000"/>
              </a:lnSpc>
              <a:spcBef>
                <a:spcPts val="330"/>
              </a:spcBef>
              <a:buClr>
                <a:schemeClr val="dk1"/>
              </a:buClr>
              <a:buFont typeface="Arial"/>
              <a:buNone/>
            </a:pPr>
            <a:endParaRPr sz="1600" b="0" i="0" u="none" strike="noStrike" cap="none" baseline="0" dirty="0">
              <a:solidFill>
                <a:schemeClr val="dk1"/>
              </a:solidFill>
              <a:latin typeface="+mj-lt"/>
              <a:sym typeface="Arial"/>
            </a:endParaRPr>
          </a:p>
        </p:txBody>
      </p:sp>
      <p:pic>
        <p:nvPicPr>
          <p:cNvPr id="211" name="Shape 211"/>
          <p:cNvPicPr preferRelativeResize="0"/>
          <p:nvPr/>
        </p:nvPicPr>
        <p:blipFill rotWithShape="1">
          <a:blip r:embed="rId3">
            <a:alphaModFix/>
          </a:blip>
          <a:srcRect l="27792" r="7273"/>
          <a:stretch/>
        </p:blipFill>
        <p:spPr>
          <a:xfrm>
            <a:off x="7025640" y="2388870"/>
            <a:ext cx="1905000" cy="1562099"/>
          </a:xfrm>
          <a:prstGeom prst="rect">
            <a:avLst/>
          </a:prstGeom>
          <a:noFill/>
          <a:ln>
            <a:noFill/>
          </a:ln>
        </p:spPr>
      </p:pic>
      <p:pic>
        <p:nvPicPr>
          <p:cNvPr id="212" name="Shape 212"/>
          <p:cNvPicPr preferRelativeResize="0"/>
          <p:nvPr/>
        </p:nvPicPr>
        <p:blipFill rotWithShape="1">
          <a:blip r:embed="rId4">
            <a:alphaModFix/>
          </a:blip>
          <a:srcRect/>
          <a:stretch/>
        </p:blipFill>
        <p:spPr>
          <a:xfrm>
            <a:off x="7223760" y="685800"/>
            <a:ext cx="1737359" cy="111251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6238" y="1933114"/>
            <a:ext cx="2991525" cy="1277273"/>
          </a:xfrm>
          <a:prstGeom prst="rect">
            <a:avLst/>
          </a:prstGeom>
        </p:spPr>
        <p:txBody>
          <a:bodyPr wrap="none">
            <a:spAutoFit/>
          </a:bodyPr>
          <a:lstStyle/>
          <a:p>
            <a:pPr lvl="0">
              <a:buClr>
                <a:schemeClr val="dk1"/>
              </a:buClr>
              <a:buSzPct val="100000"/>
            </a:pPr>
            <a:endParaRPr lang="en-US" sz="2400" dirty="0">
              <a:solidFill>
                <a:schemeClr val="dk1"/>
              </a:solidFill>
              <a:ea typeface="Calibri"/>
              <a:cs typeface="Calibri"/>
              <a:sym typeface="Calibri"/>
            </a:endParaRPr>
          </a:p>
          <a:p>
            <a:pPr lvl="0">
              <a:spcBef>
                <a:spcPts val="600"/>
              </a:spcBef>
              <a:buClr>
                <a:schemeClr val="dk1"/>
              </a:buClr>
              <a:buSzPct val="100000"/>
            </a:pPr>
            <a:r>
              <a:rPr lang="en-US" sz="2400" b="1" dirty="0">
                <a:solidFill>
                  <a:schemeClr val="dk1"/>
                </a:solidFill>
                <a:ea typeface="Calibri"/>
                <a:cs typeface="Calibri"/>
                <a:sym typeface="Calibri"/>
              </a:rPr>
              <a:t>1.4 CEP Resources</a:t>
            </a:r>
          </a:p>
          <a:p>
            <a:pPr lvl="0">
              <a:buClr>
                <a:schemeClr val="dk1"/>
              </a:buClr>
              <a:buSzPct val="100000"/>
            </a:pP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xmlns="" val="2642105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58" y="444769"/>
            <a:ext cx="6172200" cy="613171"/>
          </a:xfrm>
        </p:spPr>
        <p:txBody>
          <a:bodyPr numCol="1"/>
          <a:lstStyle/>
          <a:p>
            <a:r>
              <a:rPr lang="en-US" sz="2400" b="1" dirty="0">
                <a:ea typeface="Tahoma" pitchFamily="34" charset="0"/>
              </a:rPr>
              <a:t>Community Energy Planning </a:t>
            </a:r>
            <a:r>
              <a:rPr lang="en-US" sz="2400" b="1" dirty="0"/>
              <a:t>Resources: </a:t>
            </a:r>
            <a:endParaRPr lang="en-US" sz="2250" b="1" dirty="0"/>
          </a:p>
        </p:txBody>
      </p:sp>
      <p:sp>
        <p:nvSpPr>
          <p:cNvPr id="4" name="Shape 203"/>
          <p:cNvSpPr txBox="1">
            <a:spLocks noGrp="1"/>
          </p:cNvSpPr>
          <p:nvPr>
            <p:ph type="body" idx="1"/>
          </p:nvPr>
        </p:nvSpPr>
        <p:spPr>
          <a:xfrm>
            <a:off x="3596351" y="1057940"/>
            <a:ext cx="5143889" cy="3202933"/>
          </a:xfrm>
          <a:prstGeom prst="rect">
            <a:avLst/>
          </a:prstGeom>
          <a:noFill/>
          <a:ln>
            <a:noFill/>
          </a:ln>
        </p:spPr>
        <p:txBody>
          <a:bodyPr lIns="68569" tIns="34275" rIns="68569" bIns="34275" numCol="1" anchor="t" anchorCtr="0">
            <a:noAutofit/>
          </a:bodyPr>
          <a:lstStyle/>
          <a:p>
            <a:pPr marL="257175" indent="-257175">
              <a:buClr>
                <a:schemeClr val="dk1"/>
              </a:buClr>
              <a:buSzPct val="100000"/>
              <a:buFont typeface="Arial"/>
              <a:buChar char="•"/>
            </a:pPr>
            <a:r>
              <a:rPr lang="en-US" sz="1200" dirty="0">
                <a:solidFill>
                  <a:schemeClr val="dk1"/>
                </a:solidFill>
                <a:latin typeface="+mj-lt"/>
                <a:ea typeface="Calibri"/>
                <a:cs typeface="Calibri" pitchFamily="34" charset="0"/>
                <a:sym typeface="Calibri"/>
              </a:rPr>
              <a:t>ECOP </a:t>
            </a:r>
            <a:r>
              <a:rPr lang="en-US" sz="1200" dirty="0" smtClean="0">
                <a:solidFill>
                  <a:schemeClr val="dk1"/>
                </a:solidFill>
                <a:latin typeface="+mj-lt"/>
                <a:ea typeface="Calibri"/>
                <a:cs typeface="Calibri" pitchFamily="34" charset="0"/>
                <a:sym typeface="Calibri"/>
              </a:rPr>
              <a:t>Resources</a:t>
            </a:r>
          </a:p>
          <a:p>
            <a:pPr marL="400050" lvl="1" indent="-114300">
              <a:buClr>
                <a:schemeClr val="dk1"/>
              </a:buClr>
              <a:buSzPct val="100000"/>
              <a:buFont typeface="Arial" panose="020B0604020202020204" pitchFamily="34" charset="0"/>
              <a:buChar char="•"/>
            </a:pPr>
            <a:r>
              <a:rPr lang="en-US" sz="1200" dirty="0" smtClean="0">
                <a:latin typeface="+mj-lt"/>
                <a:cs typeface="Arial" panose="020B0604020202020204" pitchFamily="34" charset="0"/>
                <a:sym typeface="Calibri"/>
              </a:rPr>
              <a:t>ECOP Module 2: Community Energy Planning within the Broader Provincial Energy Planning Framework</a:t>
            </a:r>
          </a:p>
          <a:p>
            <a:pPr marL="400050" lvl="1" indent="-114300">
              <a:buClr>
                <a:schemeClr val="dk1"/>
              </a:buClr>
              <a:buSzPct val="100000"/>
              <a:buFont typeface="Arial" panose="020B0604020202020204" pitchFamily="34" charset="0"/>
              <a:buChar char="•"/>
            </a:pPr>
            <a:r>
              <a:rPr lang="en-US" sz="1200" dirty="0" smtClean="0">
                <a:latin typeface="+mj-lt"/>
                <a:cs typeface="Arial" panose="020B0604020202020204" pitchFamily="34" charset="0"/>
                <a:sym typeface="Calibri"/>
              </a:rPr>
              <a:t>ECOP </a:t>
            </a:r>
            <a:r>
              <a:rPr lang="en-US" sz="1200" dirty="0">
                <a:latin typeface="+mj-lt"/>
                <a:cs typeface="Arial" panose="020B0604020202020204" pitchFamily="34" charset="0"/>
                <a:sym typeface="Calibri"/>
              </a:rPr>
              <a:t>Module 3: </a:t>
            </a:r>
            <a:r>
              <a:rPr lang="en-US" sz="1200" dirty="0">
                <a:latin typeface="+mj-lt"/>
                <a:cs typeface="Arial" panose="020B0604020202020204" pitchFamily="34" charset="0"/>
              </a:rPr>
              <a:t>Community </a:t>
            </a:r>
            <a:r>
              <a:rPr lang="en-US" sz="1200" dirty="0" smtClean="0">
                <a:latin typeface="+mj-lt"/>
                <a:cs typeface="Arial" panose="020B0604020202020204" pitchFamily="34" charset="0"/>
              </a:rPr>
              <a:t>Energy </a:t>
            </a:r>
            <a:r>
              <a:rPr lang="en-US" sz="1200" dirty="0">
                <a:latin typeface="+mj-lt"/>
                <a:cs typeface="Arial" panose="020B0604020202020204" pitchFamily="34" charset="0"/>
              </a:rPr>
              <a:t>Plan </a:t>
            </a:r>
            <a:r>
              <a:rPr lang="en-US" sz="1200" dirty="0" smtClean="0">
                <a:latin typeface="+mj-lt"/>
                <a:cs typeface="Arial" panose="020B0604020202020204" pitchFamily="34" charset="0"/>
              </a:rPr>
              <a:t>Implementation</a:t>
            </a:r>
          </a:p>
          <a:p>
            <a:pPr marL="400050" lvl="1" indent="-114300">
              <a:buClr>
                <a:schemeClr val="dk1"/>
              </a:buClr>
              <a:buSzPct val="100000"/>
              <a:buFont typeface="Arial" panose="020B0604020202020204" pitchFamily="34" charset="0"/>
              <a:buChar char="•"/>
            </a:pPr>
            <a:r>
              <a:rPr lang="en-US" sz="1200" dirty="0">
                <a:solidFill>
                  <a:schemeClr val="dk1"/>
                </a:solidFill>
                <a:ea typeface="Calibri"/>
                <a:cs typeface="Calibri" pitchFamily="34" charset="0"/>
                <a:sym typeface="Calibri"/>
                <a:hlinkClick r:id="rId3"/>
              </a:rPr>
              <a:t>http://www.questcanada.org/events-projects/research/ecop</a:t>
            </a:r>
            <a:r>
              <a:rPr lang="en-US" sz="1200" dirty="0">
                <a:solidFill>
                  <a:schemeClr val="dk1"/>
                </a:solidFill>
                <a:ea typeface="Calibri"/>
                <a:cs typeface="Calibri" pitchFamily="34" charset="0"/>
                <a:sym typeface="Calibri"/>
              </a:rPr>
              <a:t> </a:t>
            </a:r>
          </a:p>
          <a:p>
            <a:pPr marL="400050" lvl="1" indent="-114300">
              <a:buClr>
                <a:schemeClr val="dk1"/>
              </a:buClr>
              <a:buSzPct val="100000"/>
              <a:buFont typeface="Arial" panose="020B0604020202020204" pitchFamily="34" charset="0"/>
              <a:buChar char="•"/>
            </a:pPr>
            <a:endParaRPr lang="en-US" sz="1200" dirty="0">
              <a:latin typeface="+mj-lt"/>
              <a:cs typeface="Arial" panose="020B0604020202020204" pitchFamily="34" charset="0"/>
            </a:endParaRPr>
          </a:p>
          <a:p>
            <a:pPr marL="400050" lvl="1" indent="-114300">
              <a:buClr>
                <a:schemeClr val="dk1"/>
              </a:buClr>
              <a:buSzPct val="100000"/>
              <a:buFont typeface="Arial" panose="020B0604020202020204" pitchFamily="34" charset="0"/>
              <a:buChar char="•"/>
            </a:pPr>
            <a:endParaRPr lang="en-US" sz="1200" dirty="0">
              <a:latin typeface="+mj-lt"/>
              <a:cs typeface="Arial" panose="020B0604020202020204" pitchFamily="34" charset="0"/>
            </a:endParaRPr>
          </a:p>
          <a:p>
            <a:pPr marL="257175" indent="-257175">
              <a:buClr>
                <a:schemeClr val="dk1"/>
              </a:buClr>
              <a:buSzPct val="100000"/>
              <a:buFont typeface="Arial"/>
              <a:buChar char="•"/>
            </a:pPr>
            <a:r>
              <a:rPr lang="en-US" sz="1200" dirty="0">
                <a:solidFill>
                  <a:schemeClr val="tx1"/>
                </a:solidFill>
                <a:ea typeface="Calibri"/>
                <a:cs typeface="Calibri" pitchFamily="34" charset="0"/>
                <a:sym typeface="Calibri"/>
              </a:rPr>
              <a:t>IESO Regional Planning </a:t>
            </a:r>
            <a:r>
              <a:rPr lang="en-US" sz="1200" dirty="0" smtClean="0">
                <a:solidFill>
                  <a:schemeClr val="tx1"/>
                </a:solidFill>
                <a:ea typeface="Calibri"/>
                <a:cs typeface="Calibri" pitchFamily="34" charset="0"/>
                <a:sym typeface="Calibri"/>
              </a:rPr>
              <a:t>Resources</a:t>
            </a:r>
          </a:p>
          <a:p>
            <a:pPr marL="403225" lvl="2" indent="-117475">
              <a:buClr>
                <a:schemeClr val="dk1"/>
              </a:buClr>
              <a:buSzPct val="100000"/>
              <a:buFont typeface="Arial"/>
              <a:buChar char="•"/>
            </a:pPr>
            <a:r>
              <a:rPr lang="en-US" sz="1200" dirty="0">
                <a:solidFill>
                  <a:schemeClr val="dk1"/>
                </a:solidFill>
                <a:ea typeface="Calibri"/>
                <a:cs typeface="Calibri" pitchFamily="34" charset="0"/>
                <a:sym typeface="Calibri"/>
                <a:hlinkClick r:id="rId4"/>
              </a:rPr>
              <a:t>http://www.ieso.ca/Regional-Planning/default.aspx</a:t>
            </a:r>
            <a:r>
              <a:rPr lang="en-US" sz="1200" dirty="0">
                <a:solidFill>
                  <a:schemeClr val="dk1"/>
                </a:solidFill>
                <a:ea typeface="Calibri"/>
                <a:cs typeface="Calibri" pitchFamily="34" charset="0"/>
                <a:sym typeface="Calibri"/>
              </a:rPr>
              <a:t> </a:t>
            </a:r>
          </a:p>
          <a:p>
            <a:pPr marL="257175" indent="-257175">
              <a:buClr>
                <a:schemeClr val="dk1"/>
              </a:buClr>
              <a:buSzPct val="100000"/>
              <a:buFont typeface="Arial"/>
              <a:buChar char="•"/>
            </a:pPr>
            <a:endParaRPr lang="en-US" sz="1200" dirty="0" smtClean="0">
              <a:solidFill>
                <a:schemeClr val="dk1"/>
              </a:solidFill>
              <a:latin typeface="+mj-lt"/>
              <a:ea typeface="Calibri"/>
              <a:cs typeface="Calibri" pitchFamily="34" charset="0"/>
              <a:sym typeface="Calibri"/>
            </a:endParaRPr>
          </a:p>
          <a:p>
            <a:pPr marL="257175" indent="-257175">
              <a:buClr>
                <a:schemeClr val="dk1"/>
              </a:buClr>
              <a:buSzPct val="100000"/>
              <a:buFont typeface="Arial"/>
              <a:buChar char="•"/>
            </a:pPr>
            <a:r>
              <a:rPr lang="en-US" sz="1200" dirty="0" smtClean="0">
                <a:solidFill>
                  <a:schemeClr val="dk1"/>
                </a:solidFill>
                <a:latin typeface="+mj-lt"/>
                <a:ea typeface="Calibri"/>
                <a:cs typeface="Calibri" pitchFamily="34" charset="0"/>
                <a:sym typeface="Calibri"/>
              </a:rPr>
              <a:t>QUEST Resources</a:t>
            </a:r>
            <a:endParaRPr lang="en-US" sz="1200" dirty="0">
              <a:solidFill>
                <a:schemeClr val="dk1"/>
              </a:solidFill>
              <a:latin typeface="+mj-lt"/>
              <a:ea typeface="Calibri"/>
              <a:cs typeface="Calibri" pitchFamily="34" charset="0"/>
              <a:sym typeface="Calibri"/>
            </a:endParaRPr>
          </a:p>
          <a:p>
            <a:pPr marL="457200" lvl="1" indent="-171450">
              <a:buClr>
                <a:schemeClr val="dk1"/>
              </a:buClr>
              <a:buSzPct val="100000"/>
              <a:buFont typeface="Arial" panose="020B0604020202020204" pitchFamily="34" charset="0"/>
              <a:buChar char="•"/>
            </a:pPr>
            <a:r>
              <a:rPr lang="en-US" sz="1200" dirty="0" smtClean="0">
                <a:latin typeface="+mj-lt"/>
                <a:cs typeface="Arial" panose="020B0604020202020204" pitchFamily="34" charset="0"/>
                <a:sym typeface="Calibri"/>
              </a:rPr>
              <a:t>Community Energy Planning: </a:t>
            </a:r>
            <a:r>
              <a:rPr lang="en-US" sz="1200" dirty="0" smtClean="0">
                <a:latin typeface="+mj-lt"/>
                <a:cs typeface="Arial" panose="020B0604020202020204" pitchFamily="34" charset="0"/>
                <a:sym typeface="Calibri"/>
                <a:hlinkClick r:id="rId5"/>
              </a:rPr>
              <a:t>http</a:t>
            </a:r>
            <a:r>
              <a:rPr lang="en-US" sz="1200" dirty="0">
                <a:latin typeface="+mj-lt"/>
                <a:cs typeface="Arial" panose="020B0604020202020204" pitchFamily="34" charset="0"/>
                <a:sym typeface="Calibri"/>
                <a:hlinkClick r:id="rId5"/>
              </a:rPr>
              <a:t>://</a:t>
            </a:r>
            <a:r>
              <a:rPr lang="en-US" sz="1200" dirty="0" smtClean="0">
                <a:latin typeface="+mj-lt"/>
                <a:cs typeface="Arial" panose="020B0604020202020204" pitchFamily="34" charset="0"/>
                <a:sym typeface="Calibri"/>
                <a:hlinkClick r:id="rId5"/>
              </a:rPr>
              <a:t>www.questcanada.org/hub/community-energy-planning</a:t>
            </a:r>
            <a:r>
              <a:rPr lang="en-US" sz="1200" dirty="0" smtClean="0">
                <a:latin typeface="+mj-lt"/>
                <a:cs typeface="Arial" panose="020B0604020202020204" pitchFamily="34" charset="0"/>
                <a:sym typeface="Calibri"/>
              </a:rPr>
              <a:t> </a:t>
            </a:r>
          </a:p>
          <a:p>
            <a:pPr marL="457200" lvl="1" indent="-171450">
              <a:buClr>
                <a:schemeClr val="dk1"/>
              </a:buClr>
              <a:buSzPct val="100000"/>
              <a:buFont typeface="Arial" panose="020B0604020202020204" pitchFamily="34" charset="0"/>
              <a:buChar char="•"/>
            </a:pPr>
            <a:r>
              <a:rPr lang="en-US" sz="1200" dirty="0" smtClean="0">
                <a:latin typeface="+mj-lt"/>
                <a:cs typeface="Arial" panose="020B0604020202020204" pitchFamily="34" charset="0"/>
                <a:sym typeface="Calibri"/>
              </a:rPr>
              <a:t>Smart Energy Atlas</a:t>
            </a:r>
            <a:r>
              <a:rPr lang="en-US" sz="1200" dirty="0">
                <a:latin typeface="+mj-lt"/>
                <a:cs typeface="Arial" panose="020B0604020202020204" pitchFamily="34" charset="0"/>
                <a:sym typeface="Calibri"/>
              </a:rPr>
              <a:t>: </a:t>
            </a:r>
            <a:r>
              <a:rPr lang="en-US" sz="1200" dirty="0">
                <a:latin typeface="+mj-lt"/>
                <a:cs typeface="Arial" panose="020B0604020202020204" pitchFamily="34" charset="0"/>
                <a:sym typeface="Calibri"/>
                <a:hlinkClick r:id="rId6"/>
              </a:rPr>
              <a:t>http://</a:t>
            </a:r>
            <a:r>
              <a:rPr lang="en-US" sz="1200" dirty="0" smtClean="0">
                <a:latin typeface="+mj-lt"/>
                <a:cs typeface="Arial" panose="020B0604020202020204" pitchFamily="34" charset="0"/>
                <a:sym typeface="Calibri"/>
                <a:hlinkClick r:id="rId6"/>
              </a:rPr>
              <a:t>www.questcanada.org/hub/atlas</a:t>
            </a:r>
            <a:r>
              <a:rPr lang="en-US" sz="1200" dirty="0" smtClean="0">
                <a:latin typeface="+mj-lt"/>
                <a:cs typeface="Arial" panose="020B0604020202020204" pitchFamily="34" charset="0"/>
                <a:sym typeface="Calibri"/>
              </a:rPr>
              <a:t> </a:t>
            </a:r>
          </a:p>
          <a:p>
            <a:pPr marL="285750" lvl="1">
              <a:buClr>
                <a:schemeClr val="dk1"/>
              </a:buClr>
              <a:buSzPct val="100000"/>
            </a:pPr>
            <a:endParaRPr lang="en-US" sz="1200" dirty="0">
              <a:latin typeface="+mj-lt"/>
              <a:cs typeface="Arial" panose="020B0604020202020204" pitchFamily="34" charset="0"/>
              <a:sym typeface="Calibri"/>
            </a:endParaRPr>
          </a:p>
          <a:p>
            <a:pPr marL="285750" indent="-285750">
              <a:buClr>
                <a:schemeClr val="dk1"/>
              </a:buClr>
              <a:buSzPct val="100000"/>
              <a:buFont typeface="Arial" panose="020B0604020202020204" pitchFamily="34" charset="0"/>
              <a:buChar char="•"/>
            </a:pPr>
            <a:r>
              <a:rPr lang="en-US" sz="1200" dirty="0">
                <a:solidFill>
                  <a:schemeClr val="dk1"/>
                </a:solidFill>
                <a:latin typeface="+mj-lt"/>
                <a:ea typeface="Calibri"/>
                <a:cs typeface="Calibri" pitchFamily="34" charset="0"/>
                <a:sym typeface="Calibri"/>
              </a:rPr>
              <a:t>The Community Energy Implementation </a:t>
            </a:r>
            <a:r>
              <a:rPr lang="en-US" sz="1200" dirty="0" smtClean="0">
                <a:solidFill>
                  <a:schemeClr val="dk1"/>
                </a:solidFill>
                <a:latin typeface="+mj-lt"/>
                <a:ea typeface="Calibri"/>
                <a:cs typeface="Calibri" pitchFamily="34" charset="0"/>
                <a:sym typeface="Calibri"/>
              </a:rPr>
              <a:t>Framework</a:t>
            </a:r>
          </a:p>
          <a:p>
            <a:pPr marL="463550" indent="-177800">
              <a:buClr>
                <a:schemeClr val="dk1"/>
              </a:buClr>
              <a:buSzPct val="100000"/>
              <a:buFont typeface="Arial" panose="020B0604020202020204" pitchFamily="34" charset="0"/>
              <a:buChar char="•"/>
            </a:pPr>
            <a:r>
              <a:rPr lang="en-US" sz="1200" dirty="0" smtClean="0">
                <a:solidFill>
                  <a:schemeClr val="dk1"/>
                </a:solidFill>
                <a:latin typeface="+mj-lt"/>
                <a:ea typeface="Calibri"/>
                <a:cs typeface="Calibri" pitchFamily="34" charset="0"/>
                <a:sym typeface="Calibri"/>
                <a:hlinkClick r:id="rId7"/>
              </a:rPr>
              <a:t>framework.gettingtoimplementation.ca </a:t>
            </a:r>
            <a:endParaRPr lang="en-US" sz="1200" dirty="0" smtClean="0">
              <a:solidFill>
                <a:schemeClr val="dk1"/>
              </a:solidFill>
              <a:latin typeface="+mj-lt"/>
              <a:ea typeface="Calibri"/>
              <a:cs typeface="Calibri" pitchFamily="34" charset="0"/>
              <a:sym typeface="Calibri"/>
            </a:endParaRPr>
          </a:p>
          <a:p>
            <a:pPr marL="257175" indent="-257175">
              <a:buClr>
                <a:schemeClr val="dk1"/>
              </a:buClr>
              <a:buSzPct val="100000"/>
              <a:buFont typeface="Arial"/>
              <a:buChar char="•"/>
            </a:pPr>
            <a:endParaRPr lang="en-US" sz="1200" dirty="0">
              <a:latin typeface="+mj-lt"/>
              <a:cs typeface="Arial" panose="020B0604020202020204" pitchFamily="34" charset="0"/>
              <a:sym typeface="Calibri"/>
            </a:endParaRPr>
          </a:p>
          <a:p>
            <a:pPr marL="257175" indent="-257175">
              <a:buClr>
                <a:schemeClr val="dk1"/>
              </a:buClr>
              <a:buSzPct val="100000"/>
              <a:buFont typeface="Arial"/>
              <a:buChar char="•"/>
            </a:pPr>
            <a:r>
              <a:rPr lang="en-US" sz="1200" dirty="0">
                <a:solidFill>
                  <a:schemeClr val="dk1"/>
                </a:solidFill>
                <a:latin typeface="+mj-lt"/>
                <a:ea typeface="Calibri"/>
                <a:cs typeface="Calibri" pitchFamily="34" charset="0"/>
                <a:sym typeface="Calibri"/>
              </a:rPr>
              <a:t>Other Resources</a:t>
            </a:r>
          </a:p>
          <a:p>
            <a:pPr marL="463550" indent="-177800">
              <a:buClr>
                <a:schemeClr val="dk1"/>
              </a:buClr>
              <a:buSzPct val="100000"/>
              <a:buFont typeface="Arial"/>
              <a:buChar char="•"/>
            </a:pPr>
            <a:r>
              <a:rPr lang="en-US" sz="1200" dirty="0">
                <a:solidFill>
                  <a:schemeClr val="dk1"/>
                </a:solidFill>
                <a:ea typeface="Calibri"/>
                <a:cs typeface="Calibri" pitchFamily="34" charset="0"/>
                <a:sym typeface="Calibri"/>
              </a:rPr>
              <a:t>CEP Case Studies: </a:t>
            </a:r>
            <a:r>
              <a:rPr lang="en-US" sz="1200" dirty="0">
                <a:solidFill>
                  <a:schemeClr val="dk1"/>
                </a:solidFill>
                <a:ea typeface="Calibri"/>
                <a:cs typeface="Calibri" pitchFamily="34" charset="0"/>
                <a:sym typeface="Calibri"/>
                <a:hlinkClick r:id="rId8"/>
              </a:rPr>
              <a:t>London</a:t>
            </a:r>
            <a:r>
              <a:rPr lang="en-US" sz="1200" dirty="0">
                <a:solidFill>
                  <a:schemeClr val="dk1"/>
                </a:solidFill>
                <a:ea typeface="Calibri"/>
                <a:cs typeface="Calibri" pitchFamily="34" charset="0"/>
                <a:sym typeface="Calibri"/>
              </a:rPr>
              <a:t>, </a:t>
            </a:r>
            <a:r>
              <a:rPr lang="en-US" sz="1200" dirty="0" smtClean="0">
                <a:solidFill>
                  <a:schemeClr val="dk1"/>
                </a:solidFill>
                <a:ea typeface="Calibri"/>
                <a:cs typeface="Calibri" pitchFamily="34" charset="0"/>
                <a:sym typeface="Calibri"/>
                <a:hlinkClick r:id="rId9"/>
              </a:rPr>
              <a:t>Burlington</a:t>
            </a:r>
            <a:r>
              <a:rPr lang="en-US" sz="1200" dirty="0">
                <a:solidFill>
                  <a:schemeClr val="dk1"/>
                </a:solidFill>
                <a:ea typeface="Calibri"/>
                <a:cs typeface="Calibri" pitchFamily="34" charset="0"/>
                <a:sym typeface="Calibri"/>
              </a:rPr>
              <a:t>, </a:t>
            </a:r>
            <a:r>
              <a:rPr lang="en-US" sz="1200" dirty="0">
                <a:solidFill>
                  <a:schemeClr val="dk1"/>
                </a:solidFill>
                <a:ea typeface="Calibri"/>
                <a:cs typeface="Calibri" pitchFamily="34" charset="0"/>
                <a:sym typeface="Calibri"/>
                <a:hlinkClick r:id="rId10"/>
              </a:rPr>
              <a:t>Markham</a:t>
            </a:r>
            <a:r>
              <a:rPr lang="en-US" sz="1200" dirty="0">
                <a:solidFill>
                  <a:schemeClr val="dk1"/>
                </a:solidFill>
                <a:ea typeface="Calibri"/>
                <a:cs typeface="Calibri" pitchFamily="34" charset="0"/>
                <a:sym typeface="Calibri"/>
              </a:rPr>
              <a:t>, </a:t>
            </a:r>
            <a:r>
              <a:rPr lang="en-US" sz="1200" dirty="0" smtClean="0">
                <a:solidFill>
                  <a:schemeClr val="dk1"/>
                </a:solidFill>
                <a:ea typeface="Calibri"/>
                <a:cs typeface="Calibri" pitchFamily="34" charset="0"/>
                <a:sym typeface="Calibri"/>
                <a:hlinkClick r:id="rId11"/>
              </a:rPr>
              <a:t>Guelph</a:t>
            </a:r>
            <a:endParaRPr lang="en-US" sz="1200" dirty="0" smtClean="0">
              <a:solidFill>
                <a:schemeClr val="dk1"/>
              </a:solidFill>
              <a:ea typeface="Calibri"/>
              <a:cs typeface="Calibri" pitchFamily="34" charset="0"/>
              <a:sym typeface="Calibri"/>
            </a:endParaRPr>
          </a:p>
          <a:p>
            <a:pPr marL="463550" indent="-177800">
              <a:buClr>
                <a:schemeClr val="dk1"/>
              </a:buClr>
              <a:buSzPct val="100000"/>
              <a:buFont typeface="Arial"/>
              <a:buChar char="•"/>
            </a:pPr>
            <a:r>
              <a:rPr lang="en-US" sz="1200" dirty="0">
                <a:solidFill>
                  <a:schemeClr val="dk1"/>
                </a:solidFill>
                <a:ea typeface="Calibri"/>
                <a:cs typeface="Calibri" pitchFamily="34" charset="0"/>
                <a:sym typeface="Calibri"/>
              </a:rPr>
              <a:t>Turning Energy Inventories into Energy Dollars Inventories</a:t>
            </a:r>
          </a:p>
          <a:p>
            <a:pPr marL="257175" indent="-257175">
              <a:buClr>
                <a:schemeClr val="dk1"/>
              </a:buClr>
              <a:buSzPct val="100000"/>
              <a:buFont typeface="Arial"/>
              <a:buChar char="•"/>
            </a:pPr>
            <a:endParaRPr lang="en-US" sz="1200" dirty="0">
              <a:solidFill>
                <a:schemeClr val="dk1"/>
              </a:solidFill>
              <a:ea typeface="Calibri"/>
              <a:cs typeface="Calibri" pitchFamily="34" charset="0"/>
              <a:sym typeface="Calibri"/>
            </a:endParaRPr>
          </a:p>
          <a:p>
            <a:pPr marL="257175" indent="-257175">
              <a:buClr>
                <a:schemeClr val="dk1"/>
              </a:buClr>
              <a:buSzPct val="100000"/>
              <a:buFont typeface="Arial"/>
              <a:buChar char="•"/>
            </a:pPr>
            <a:endParaRPr lang="en-US" sz="1200" dirty="0" smtClean="0">
              <a:solidFill>
                <a:schemeClr val="dk1"/>
              </a:solidFill>
              <a:latin typeface="+mj-lt"/>
              <a:ea typeface="Calibri"/>
              <a:cs typeface="Calibri" pitchFamily="34" charset="0"/>
              <a:sym typeface="Calibri"/>
            </a:endParaRPr>
          </a:p>
        </p:txBody>
      </p:sp>
      <p:pic>
        <p:nvPicPr>
          <p:cNvPr id="5" name="Picture 4"/>
          <p:cNvPicPr>
            <a:picLocks noChangeAspect="1"/>
          </p:cNvPicPr>
          <p:nvPr/>
        </p:nvPicPr>
        <p:blipFill rotWithShape="1">
          <a:blip r:embed="rId12" cstate="email">
            <a:extLst>
              <a:ext uri="{28A0092B-C50C-407E-A947-70E740481C1C}">
                <a14:useLocalDpi xmlns:a14="http://schemas.microsoft.com/office/drawing/2010/main" xmlns=""/>
              </a:ext>
            </a:extLst>
          </a:blip>
          <a:srcRect/>
          <a:stretch/>
        </p:blipFill>
        <p:spPr>
          <a:xfrm>
            <a:off x="655437" y="1182529"/>
            <a:ext cx="2812521" cy="32454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865849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04800" y="125730"/>
            <a:ext cx="6790944" cy="590550"/>
          </a:xfrm>
          <a:prstGeom prst="rect">
            <a:avLst/>
          </a:prstGeom>
          <a:noFill/>
          <a:ln>
            <a:noFill/>
          </a:ln>
        </p:spPr>
        <p:txBody>
          <a:bodyPr lIns="91425" tIns="45700" rIns="91425" bIns="45700" numCol="1" anchor="t" anchorCtr="0">
            <a:noAutofit/>
          </a:bodyPr>
          <a:lstStyle/>
          <a:p>
            <a:pPr marL="0" marR="0" lvl="0" indent="0" algn="l" rtl="0">
              <a:spcBef>
                <a:spcPts val="0"/>
              </a:spcBef>
              <a:buClr>
                <a:schemeClr val="lt1"/>
              </a:buClr>
              <a:buSzPct val="25000"/>
              <a:buFont typeface="Calibri"/>
              <a:buNone/>
            </a:pPr>
            <a:r>
              <a:rPr lang="en-US" sz="3000" b="1" i="0" u="none" strike="noStrike" cap="none" baseline="0" dirty="0">
                <a:solidFill>
                  <a:schemeClr val="tx1"/>
                </a:solidFill>
                <a:latin typeface="+mj-lt"/>
                <a:ea typeface="Calibri"/>
                <a:cs typeface="Calibri" pitchFamily="34" charset="0"/>
                <a:sym typeface="Calibri"/>
              </a:rPr>
              <a:t>CEP </a:t>
            </a:r>
            <a:r>
              <a:rPr lang="en-US" sz="3000" b="1" i="0" u="none" strike="noStrike" cap="none" baseline="0" dirty="0" smtClean="0">
                <a:solidFill>
                  <a:schemeClr val="tx1"/>
                </a:solidFill>
                <a:latin typeface="+mj-lt"/>
                <a:ea typeface="Calibri"/>
                <a:cs typeface="Calibri" pitchFamily="34" charset="0"/>
                <a:sym typeface="Calibri"/>
              </a:rPr>
              <a:t>Financial</a:t>
            </a:r>
            <a:r>
              <a:rPr lang="en-US" sz="3000" b="1" i="0" u="none" strike="noStrike" cap="none" dirty="0" smtClean="0">
                <a:solidFill>
                  <a:schemeClr val="tx1"/>
                </a:solidFill>
                <a:latin typeface="+mj-lt"/>
                <a:ea typeface="Calibri"/>
                <a:cs typeface="Calibri" pitchFamily="34" charset="0"/>
                <a:sym typeface="Calibri"/>
              </a:rPr>
              <a:t> </a:t>
            </a:r>
            <a:r>
              <a:rPr lang="en-US" sz="3000" b="1" i="0" u="none" strike="noStrike" cap="none" baseline="0" dirty="0" smtClean="0">
                <a:solidFill>
                  <a:schemeClr val="tx1"/>
                </a:solidFill>
                <a:latin typeface="+mj-lt"/>
                <a:ea typeface="Calibri"/>
                <a:cs typeface="Calibri" pitchFamily="34" charset="0"/>
                <a:sym typeface="Calibri"/>
              </a:rPr>
              <a:t>Resources</a:t>
            </a:r>
            <a:endParaRPr lang="en-US" sz="3000" b="1" i="0" u="none" strike="noStrike" cap="none" baseline="0" dirty="0">
              <a:solidFill>
                <a:schemeClr val="tx1"/>
              </a:solidFill>
              <a:latin typeface="+mj-lt"/>
              <a:ea typeface="Calibri"/>
              <a:cs typeface="Calibri" pitchFamily="34" charset="0"/>
              <a:sym typeface="Calibri"/>
            </a:endParaRPr>
          </a:p>
        </p:txBody>
      </p:sp>
      <p:sp>
        <p:nvSpPr>
          <p:cNvPr id="189" name="Shape 189"/>
          <p:cNvSpPr txBox="1">
            <a:spLocks noGrp="1"/>
          </p:cNvSpPr>
          <p:nvPr>
            <p:ph type="body" idx="1"/>
          </p:nvPr>
        </p:nvSpPr>
        <p:spPr>
          <a:xfrm>
            <a:off x="304800" y="819150"/>
            <a:ext cx="8381999" cy="3962399"/>
          </a:xfrm>
          <a:prstGeom prst="rect">
            <a:avLst/>
          </a:prstGeom>
          <a:noFill/>
          <a:ln>
            <a:noFill/>
          </a:ln>
        </p:spPr>
        <p:txBody>
          <a:bodyPr lIns="91425" tIns="45700" rIns="91425" bIns="45700" numCol="1" anchor="t" anchorCtr="0">
            <a:noAutofit/>
          </a:bodyPr>
          <a:lstStyle/>
          <a:p>
            <a:pPr marR="0" lvl="0" algn="l" rtl="0">
              <a:lnSpc>
                <a:spcPct val="80000"/>
              </a:lnSpc>
              <a:spcBef>
                <a:spcPts val="0"/>
              </a:spcBef>
              <a:buClr>
                <a:schemeClr val="dk1"/>
              </a:buClr>
              <a:buSzPct val="98076"/>
            </a:pPr>
            <a:r>
              <a:rPr lang="en-US" sz="2400" b="1" i="0" u="none" strike="noStrike" cap="none" baseline="0" dirty="0">
                <a:solidFill>
                  <a:schemeClr val="tx1"/>
                </a:solidFill>
                <a:latin typeface="+mj-lt"/>
                <a:ea typeface="Calibri"/>
                <a:cs typeface="Calibri" pitchFamily="34" charset="0"/>
                <a:sym typeface="Calibri"/>
              </a:rPr>
              <a:t>Ministry of Energy’s MEP Development Program: </a:t>
            </a:r>
          </a:p>
          <a:p>
            <a:pPr marL="342900" marR="0" lvl="0" indent="-342900" algn="l" rtl="0">
              <a:lnSpc>
                <a:spcPct val="80000"/>
              </a:lnSpc>
              <a:spcBef>
                <a:spcPts val="510"/>
              </a:spcBef>
              <a:buClr>
                <a:schemeClr val="dk1"/>
              </a:buClr>
              <a:buSzPct val="98076"/>
              <a:buFont typeface="Arial"/>
              <a:buChar char="•"/>
            </a:pPr>
            <a:r>
              <a:rPr lang="en-US" sz="2200" b="0" i="0" u="none" strike="noStrike" cap="none" baseline="0" dirty="0">
                <a:solidFill>
                  <a:schemeClr val="dk1"/>
                </a:solidFill>
                <a:latin typeface="+mj-lt"/>
                <a:ea typeface="Calibri"/>
                <a:cs typeface="Calibri" pitchFamily="34" charset="0"/>
                <a:sym typeface="Calibri"/>
              </a:rPr>
              <a:t>Provides funding for 50% of costs to develop a CEP up to a maximum of $90,000</a:t>
            </a:r>
          </a:p>
          <a:p>
            <a:pPr marL="342900" marR="0" lvl="0" indent="-342900" algn="l" rtl="0">
              <a:lnSpc>
                <a:spcPct val="80000"/>
              </a:lnSpc>
              <a:spcBef>
                <a:spcPts val="510"/>
              </a:spcBef>
              <a:buClr>
                <a:schemeClr val="dk1"/>
              </a:buClr>
              <a:buSzPct val="98076"/>
              <a:buFont typeface="Arial"/>
              <a:buChar char="•"/>
            </a:pPr>
            <a:r>
              <a:rPr lang="en-US" sz="2200" b="0" i="0" u="none" strike="noStrike" cap="none" baseline="0" dirty="0">
                <a:solidFill>
                  <a:schemeClr val="dk1"/>
                </a:solidFill>
                <a:latin typeface="+mj-lt"/>
                <a:ea typeface="Calibri"/>
                <a:cs typeface="Calibri" pitchFamily="34" charset="0"/>
                <a:sym typeface="Calibri"/>
              </a:rPr>
              <a:t>All municipalities are eligible </a:t>
            </a:r>
            <a:r>
              <a:rPr lang="en-US" sz="2200" b="0" i="0" u="none" strike="noStrike" cap="none" baseline="0" dirty="0" smtClean="0">
                <a:solidFill>
                  <a:schemeClr val="dk1"/>
                </a:solidFill>
                <a:latin typeface="+mj-lt"/>
                <a:ea typeface="Calibri"/>
                <a:cs typeface="Calibri" pitchFamily="34" charset="0"/>
                <a:sym typeface="Calibri"/>
              </a:rPr>
              <a:t>including regional </a:t>
            </a:r>
            <a:r>
              <a:rPr lang="en-US" sz="2200" b="0" i="0" u="none" strike="noStrike" cap="none" baseline="0" dirty="0" smtClean="0">
                <a:solidFill>
                  <a:schemeClr val="dk1"/>
                </a:solidFill>
                <a:latin typeface="+mj-lt"/>
                <a:ea typeface="Calibri"/>
                <a:cs typeface="Calibri" pitchFamily="34" charset="0"/>
                <a:sym typeface="Calibri"/>
              </a:rPr>
              <a:t>municipalities</a:t>
            </a:r>
            <a:endParaRPr lang="en-US" sz="2200" dirty="0" smtClean="0">
              <a:solidFill>
                <a:schemeClr val="dk1"/>
              </a:solidFill>
              <a:latin typeface="+mj-lt"/>
              <a:ea typeface="Calibri"/>
              <a:cs typeface="Calibri" pitchFamily="34" charset="0"/>
              <a:sym typeface="Calibri"/>
            </a:endParaRPr>
          </a:p>
          <a:p>
            <a:pPr marL="342900" marR="0" lvl="0" indent="-342900" algn="l" rtl="0">
              <a:lnSpc>
                <a:spcPct val="80000"/>
              </a:lnSpc>
              <a:spcBef>
                <a:spcPts val="510"/>
              </a:spcBef>
              <a:buClr>
                <a:schemeClr val="dk1"/>
              </a:buClr>
              <a:buSzPct val="98076"/>
              <a:buFont typeface="Arial"/>
              <a:buChar char="•"/>
            </a:pPr>
            <a:r>
              <a:rPr lang="en-US" sz="2200" b="0" i="0" u="none" strike="noStrike" cap="none" baseline="0" dirty="0" smtClean="0">
                <a:solidFill>
                  <a:schemeClr val="dk1"/>
                </a:solidFill>
                <a:latin typeface="+mj-lt"/>
                <a:ea typeface="Calibri"/>
                <a:cs typeface="Calibri" pitchFamily="34" charset="0"/>
                <a:sym typeface="Calibri"/>
              </a:rPr>
              <a:t>Up </a:t>
            </a:r>
            <a:r>
              <a:rPr lang="en-US" sz="2200" b="0" i="0" u="none" strike="noStrike" cap="none" baseline="0" dirty="0" smtClean="0">
                <a:solidFill>
                  <a:schemeClr val="dk1"/>
                </a:solidFill>
                <a:latin typeface="+mj-lt"/>
                <a:ea typeface="Calibri"/>
                <a:cs typeface="Calibri" pitchFamily="34" charset="0"/>
                <a:sym typeface="Calibri"/>
              </a:rPr>
              <a:t>to 2 </a:t>
            </a:r>
            <a:r>
              <a:rPr lang="en-US" sz="2200" b="0" i="0" u="none" strike="noStrike" cap="none" baseline="0" dirty="0">
                <a:solidFill>
                  <a:schemeClr val="dk1"/>
                </a:solidFill>
                <a:latin typeface="+mj-lt"/>
                <a:ea typeface="Calibri"/>
                <a:cs typeface="Calibri" pitchFamily="34" charset="0"/>
                <a:sym typeface="Calibri"/>
              </a:rPr>
              <a:t>years to complete </a:t>
            </a:r>
          </a:p>
          <a:p>
            <a:pPr marL="342900" marR="0" lvl="0" indent="-342900" algn="l" rtl="0">
              <a:lnSpc>
                <a:spcPct val="80000"/>
              </a:lnSpc>
              <a:spcBef>
                <a:spcPts val="510"/>
              </a:spcBef>
              <a:buClr>
                <a:schemeClr val="dk1"/>
              </a:buClr>
              <a:buSzPct val="98076"/>
              <a:buFont typeface="Arial"/>
              <a:buChar char="•"/>
            </a:pPr>
            <a:r>
              <a:rPr lang="en-US" sz="2200" b="0" i="0" u="none" strike="noStrike" cap="none" baseline="0" dirty="0">
                <a:solidFill>
                  <a:schemeClr val="dk1"/>
                </a:solidFill>
                <a:latin typeface="+mj-lt"/>
                <a:ea typeface="Calibri"/>
                <a:cs typeface="Calibri" pitchFamily="34" charset="0"/>
                <a:sym typeface="Calibri"/>
              </a:rPr>
              <a:t>Stakeholder consultation process required</a:t>
            </a:r>
          </a:p>
          <a:p>
            <a:pPr marL="342900" marR="0" lvl="0" indent="-342900" algn="l" rtl="0">
              <a:lnSpc>
                <a:spcPct val="80000"/>
              </a:lnSpc>
              <a:spcBef>
                <a:spcPts val="510"/>
              </a:spcBef>
              <a:buClr>
                <a:schemeClr val="dk1"/>
              </a:buClr>
              <a:buSzPct val="98076"/>
              <a:buFont typeface="Arial"/>
              <a:buChar char="•"/>
            </a:pPr>
            <a:r>
              <a:rPr lang="en-US" sz="2200" b="0" i="0" u="none" strike="noStrike" cap="none" baseline="0" dirty="0">
                <a:solidFill>
                  <a:schemeClr val="dk1"/>
                </a:solidFill>
                <a:latin typeface="+mj-lt"/>
                <a:ea typeface="Calibri"/>
                <a:cs typeface="Calibri" pitchFamily="34" charset="0"/>
                <a:sym typeface="Calibri"/>
              </a:rPr>
              <a:t>Ongoing intake, </a:t>
            </a:r>
            <a:r>
              <a:rPr lang="en-US" sz="2200" b="0" i="0" u="none" strike="noStrike" cap="none" baseline="0" dirty="0" smtClean="0">
                <a:solidFill>
                  <a:schemeClr val="dk1"/>
                </a:solidFill>
                <a:latin typeface="+mj-lt"/>
                <a:ea typeface="Calibri"/>
                <a:cs typeface="Calibri" pitchFamily="34" charset="0"/>
                <a:sym typeface="Calibri"/>
              </a:rPr>
              <a:t>limited </a:t>
            </a:r>
            <a:r>
              <a:rPr lang="en-US" sz="2200" b="0" i="0" u="none" strike="noStrike" cap="none" baseline="0" dirty="0">
                <a:solidFill>
                  <a:schemeClr val="dk1"/>
                </a:solidFill>
                <a:latin typeface="+mj-lt"/>
                <a:ea typeface="Calibri"/>
                <a:cs typeface="Calibri" pitchFamily="34" charset="0"/>
                <a:sym typeface="Calibri"/>
              </a:rPr>
              <a:t>funding </a:t>
            </a:r>
            <a:r>
              <a:rPr lang="en-US" sz="2200" b="0" i="0" u="none" strike="noStrike" cap="none" baseline="0" dirty="0" smtClean="0">
                <a:solidFill>
                  <a:schemeClr val="dk1"/>
                </a:solidFill>
                <a:latin typeface="+mj-lt"/>
                <a:ea typeface="Calibri"/>
                <a:cs typeface="Calibri" pitchFamily="34" charset="0"/>
                <a:sym typeface="Calibri"/>
              </a:rPr>
              <a:t>allocation</a:t>
            </a:r>
          </a:p>
          <a:p>
            <a:pPr marL="342900" lvl="0" indent="-342900">
              <a:spcBef>
                <a:spcPts val="560"/>
              </a:spcBef>
              <a:buClr>
                <a:schemeClr val="dk1"/>
              </a:buClr>
              <a:buSzPct val="100000"/>
            </a:pPr>
            <a:r>
              <a:rPr lang="en-US" sz="2400" b="1" dirty="0" smtClean="0">
                <a:solidFill>
                  <a:schemeClr val="dk1"/>
                </a:solidFill>
                <a:latin typeface="+mj-lt"/>
                <a:ea typeface="Calibri"/>
                <a:cs typeface="Calibri" pitchFamily="34" charset="0"/>
                <a:sym typeface="Calibri"/>
              </a:rPr>
              <a:t>Ministry of Energy’s MEP Enhancement Program: </a:t>
            </a:r>
          </a:p>
          <a:p>
            <a:pPr marL="342900" lvl="0" indent="-342900">
              <a:spcBef>
                <a:spcPts val="560"/>
              </a:spcBef>
              <a:buClr>
                <a:schemeClr val="dk1"/>
              </a:buClr>
              <a:buSzPct val="100000"/>
              <a:buFont typeface="Arial"/>
              <a:buChar char="•"/>
            </a:pPr>
            <a:r>
              <a:rPr lang="en-US" sz="2200" dirty="0" smtClean="0">
                <a:solidFill>
                  <a:schemeClr val="dk1"/>
                </a:solidFill>
                <a:latin typeface="Arial" pitchFamily="34" charset="0"/>
                <a:ea typeface="Calibri"/>
                <a:cs typeface="Arial" pitchFamily="34" charset="0"/>
                <a:sym typeface="Calibri"/>
              </a:rPr>
              <a:t>Funding </a:t>
            </a:r>
            <a:r>
              <a:rPr lang="en-US" sz="2200" dirty="0" smtClean="0">
                <a:solidFill>
                  <a:schemeClr val="dk1"/>
                </a:solidFill>
                <a:latin typeface="Arial" pitchFamily="34" charset="0"/>
                <a:ea typeface="Calibri"/>
                <a:cs typeface="Arial" pitchFamily="34" charset="0"/>
                <a:sym typeface="Calibri"/>
              </a:rPr>
              <a:t>to enhance plans (updating or drilling into data, implementation plans, energy maps, etc.)</a:t>
            </a:r>
          </a:p>
          <a:p>
            <a:pPr marL="342900" lvl="0" indent="-342900">
              <a:spcBef>
                <a:spcPts val="560"/>
              </a:spcBef>
              <a:buClr>
                <a:schemeClr val="dk1"/>
              </a:buClr>
              <a:buSzPct val="100000"/>
              <a:buFont typeface="Arial"/>
              <a:buChar char="•"/>
            </a:pPr>
            <a:r>
              <a:rPr lang="en-US" sz="2200" dirty="0" smtClean="0">
                <a:solidFill>
                  <a:schemeClr val="dk1"/>
                </a:solidFill>
                <a:latin typeface="Arial" pitchFamily="34" charset="0"/>
                <a:ea typeface="Calibri"/>
                <a:cs typeface="Arial" pitchFamily="34" charset="0"/>
                <a:sym typeface="Calibri"/>
              </a:rPr>
              <a:t>50% of eligible costs, up to a maximum of $</a:t>
            </a:r>
            <a:r>
              <a:rPr lang="en-US" sz="2200" dirty="0" smtClean="0">
                <a:solidFill>
                  <a:schemeClr val="dk1"/>
                </a:solidFill>
                <a:latin typeface="Arial" pitchFamily="34" charset="0"/>
                <a:ea typeface="Calibri"/>
                <a:cs typeface="Arial" pitchFamily="34" charset="0"/>
                <a:sym typeface="Calibri"/>
              </a:rPr>
              <a:t>25,000</a:t>
            </a:r>
          </a:p>
          <a:p>
            <a:pPr marL="342900" indent="-342900">
              <a:spcBef>
                <a:spcPts val="560"/>
              </a:spcBef>
              <a:buClr>
                <a:schemeClr val="dk1"/>
              </a:buClr>
              <a:buSzPct val="100000"/>
            </a:pPr>
            <a:r>
              <a:rPr lang="en-US" sz="1600" dirty="0" smtClean="0">
                <a:solidFill>
                  <a:schemeClr val="dk1"/>
                </a:solidFill>
                <a:ea typeface="Calibri"/>
                <a:cs typeface="Calibri" pitchFamily="34" charset="0"/>
                <a:sym typeface="Calibri"/>
                <a:hlinkClick r:id="rId3"/>
              </a:rPr>
              <a:t>http://www.energy.gov.on.ca/en/municipal-energy/</a:t>
            </a:r>
            <a:endParaRPr lang="en-US" sz="1600" dirty="0" smtClean="0">
              <a:solidFill>
                <a:schemeClr val="dk1"/>
              </a:solidFill>
              <a:ea typeface="Calibri"/>
              <a:cs typeface="Calibri" pitchFamily="34" charset="0"/>
              <a:sym typeface="Calibri"/>
            </a:endParaRPr>
          </a:p>
          <a:p>
            <a:pPr marL="342900" lvl="0" indent="-342900">
              <a:spcBef>
                <a:spcPts val="560"/>
              </a:spcBef>
              <a:buClr>
                <a:schemeClr val="dk1"/>
              </a:buClr>
              <a:buSzPct val="100000"/>
            </a:pPr>
            <a:endParaRPr lang="en-US" sz="2400" dirty="0" smtClean="0">
              <a:solidFill>
                <a:schemeClr val="dk1"/>
              </a:solidFill>
              <a:latin typeface="Arial" pitchFamily="34" charset="0"/>
              <a:ea typeface="Calibri"/>
              <a:cs typeface="Arial" pitchFamily="34" charset="0"/>
              <a:sym typeface="Calibri"/>
            </a:endParaRPr>
          </a:p>
          <a:p>
            <a:pPr marL="342900" lvl="0" indent="-342900">
              <a:lnSpc>
                <a:spcPct val="80000"/>
              </a:lnSpc>
              <a:spcBef>
                <a:spcPts val="510"/>
              </a:spcBef>
              <a:buClr>
                <a:schemeClr val="dk1"/>
              </a:buClr>
              <a:buSzPct val="98076"/>
            </a:pPr>
            <a:endParaRPr lang="en-US" sz="2400" dirty="0" smtClean="0">
              <a:solidFill>
                <a:schemeClr val="dk1"/>
              </a:solidFill>
              <a:latin typeface="+mj-lt"/>
              <a:ea typeface="Calibri"/>
              <a:cs typeface="Calibri" pitchFamily="34" charset="0"/>
              <a:sym typeface="Calibri"/>
            </a:endParaRPr>
          </a:p>
          <a:p>
            <a:pPr marL="342900" lvl="0" indent="-342900">
              <a:lnSpc>
                <a:spcPct val="80000"/>
              </a:lnSpc>
              <a:spcBef>
                <a:spcPts val="510"/>
              </a:spcBef>
              <a:buClr>
                <a:schemeClr val="dk1"/>
              </a:buClr>
              <a:buSzPct val="98076"/>
            </a:pPr>
            <a:endParaRPr lang="en-US" sz="2400" b="0" i="0" u="none" strike="noStrike" cap="none" baseline="0" dirty="0">
              <a:solidFill>
                <a:schemeClr val="dk1"/>
              </a:solidFill>
              <a:latin typeface="+mj-lt"/>
              <a:ea typeface="Calibri"/>
              <a:cs typeface="Arial" pitchFamily="34" charset="0"/>
              <a:sym typeface="Calibri"/>
            </a:endParaRPr>
          </a:p>
          <a:p>
            <a:pPr marL="342900" marR="0" lvl="0" indent="-180975" algn="l" rtl="0">
              <a:lnSpc>
                <a:spcPct val="80000"/>
              </a:lnSpc>
              <a:spcBef>
                <a:spcPts val="510"/>
              </a:spcBef>
              <a:buClr>
                <a:schemeClr val="dk1"/>
              </a:buClr>
              <a:buFont typeface="Arial"/>
              <a:buNone/>
            </a:pPr>
            <a:endParaRPr sz="2400" b="0" i="0" u="none" strike="noStrike" cap="none" baseline="0" dirty="0">
              <a:solidFill>
                <a:schemeClr val="dk1"/>
              </a:solidFill>
              <a:latin typeface="+mj-lt"/>
              <a:sym typeface="Arial"/>
            </a:endParaRPr>
          </a:p>
          <a:p>
            <a:pPr marL="342900" marR="0" lvl="0" indent="-180975" algn="l" rtl="0">
              <a:lnSpc>
                <a:spcPct val="80000"/>
              </a:lnSpc>
              <a:spcBef>
                <a:spcPts val="510"/>
              </a:spcBef>
              <a:buClr>
                <a:schemeClr val="dk1"/>
              </a:buClr>
              <a:buFont typeface="Arial"/>
              <a:buNone/>
            </a:pPr>
            <a:endParaRPr sz="2400" b="0" i="0" u="none" strike="noStrike" cap="none" baseline="0" dirty="0">
              <a:solidFill>
                <a:schemeClr val="dk1"/>
              </a:solidFill>
              <a:latin typeface="+mj-lt"/>
              <a:sym typeface="Arial"/>
            </a:endParaRPr>
          </a:p>
        </p:txBody>
      </p:sp>
    </p:spTree>
    <p:extLst>
      <p:ext uri="{BB962C8B-B14F-4D97-AF65-F5344CB8AC3E}">
        <p14:creationId xmlns:p14="http://schemas.microsoft.com/office/powerpoint/2010/main" xmlns="" val="1463995770"/>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Shape 196"/>
          <p:cNvSpPr txBox="1">
            <a:spLocks noGrp="1"/>
          </p:cNvSpPr>
          <p:nvPr>
            <p:ph type="body" idx="1"/>
          </p:nvPr>
        </p:nvSpPr>
        <p:spPr>
          <a:xfrm>
            <a:off x="457200" y="742950"/>
            <a:ext cx="8229600" cy="3851672"/>
          </a:xfrm>
          <a:prstGeom prst="rect">
            <a:avLst/>
          </a:prstGeom>
          <a:noFill/>
          <a:ln>
            <a:noFill/>
          </a:ln>
        </p:spPr>
        <p:txBody>
          <a:bodyPr lIns="91425" tIns="45700" rIns="91425" bIns="45700" numCol="1" anchor="t" anchorCtr="0">
            <a:noAutofit/>
          </a:bodyPr>
          <a:lstStyle/>
          <a:p>
            <a:pPr marL="342900" marR="0" lvl="0" indent="-342900" algn="l" rtl="0">
              <a:lnSpc>
                <a:spcPct val="90000"/>
              </a:lnSpc>
              <a:spcBef>
                <a:spcPts val="0"/>
              </a:spcBef>
              <a:buClr>
                <a:schemeClr val="dk1"/>
              </a:buClr>
              <a:buSzPct val="100000"/>
              <a:buFont typeface="Arial"/>
              <a:buChar char="•"/>
            </a:pPr>
            <a:r>
              <a:rPr lang="en-US" sz="2800" b="1" i="0" u="none" strike="noStrike" cap="none" baseline="0" dirty="0">
                <a:solidFill>
                  <a:schemeClr val="dk1"/>
                </a:solidFill>
                <a:latin typeface="+mj-lt"/>
                <a:ea typeface="Calibri"/>
                <a:cs typeface="Calibri" pitchFamily="34" charset="0"/>
                <a:sym typeface="Calibri"/>
                <a:hlinkClick r:id="rId3"/>
              </a:rPr>
              <a:t>FCM Green Municipal Fund</a:t>
            </a:r>
            <a:r>
              <a:rPr lang="en-US" sz="2800" b="1" i="0" u="none" strike="noStrike" cap="none" baseline="0" dirty="0">
                <a:solidFill>
                  <a:schemeClr val="dk1"/>
                </a:solidFill>
                <a:latin typeface="+mj-lt"/>
                <a:ea typeface="Calibri"/>
                <a:cs typeface="Calibri" pitchFamily="34" charset="0"/>
                <a:sym typeface="Calibri"/>
              </a:rPr>
              <a:t>: </a:t>
            </a:r>
            <a:r>
              <a:rPr lang="en-US" sz="2800" b="0" i="0" u="none" strike="noStrike" cap="none" baseline="0" dirty="0">
                <a:solidFill>
                  <a:schemeClr val="dk1"/>
                </a:solidFill>
                <a:latin typeface="+mj-lt"/>
                <a:ea typeface="Calibri"/>
                <a:cs typeface="Calibri" pitchFamily="34" charset="0"/>
                <a:sym typeface="Calibri"/>
              </a:rPr>
              <a:t>up to half of municipality’s costs to develop a CEP, up to a max of $175,000</a:t>
            </a:r>
          </a:p>
          <a:p>
            <a:pPr marL="342900" marR="0" lvl="0" indent="-342900" algn="l" rtl="0">
              <a:lnSpc>
                <a:spcPct val="90000"/>
              </a:lnSpc>
              <a:spcBef>
                <a:spcPts val="560"/>
              </a:spcBef>
              <a:buClr>
                <a:schemeClr val="dk1"/>
              </a:buClr>
              <a:buSzPct val="100000"/>
              <a:buFont typeface="Arial"/>
              <a:buChar char="•"/>
            </a:pPr>
            <a:r>
              <a:rPr lang="en-US" sz="2800" b="1" i="0" u="none" strike="noStrike" cap="none" baseline="0" dirty="0">
                <a:solidFill>
                  <a:schemeClr val="dk1"/>
                </a:solidFill>
                <a:latin typeface="+mj-lt"/>
                <a:ea typeface="Calibri"/>
                <a:cs typeface="Calibri" pitchFamily="34" charset="0"/>
                <a:sym typeface="Calibri"/>
                <a:hlinkClick r:id="rId4"/>
              </a:rPr>
              <a:t>Canada’s Gas Tax Fund</a:t>
            </a:r>
            <a:r>
              <a:rPr lang="en-US" sz="2800" b="1" i="0" u="none" strike="noStrike" cap="none" baseline="0" dirty="0">
                <a:solidFill>
                  <a:schemeClr val="dk1"/>
                </a:solidFill>
                <a:latin typeface="+mj-lt"/>
                <a:ea typeface="Calibri"/>
                <a:cs typeface="Calibri" pitchFamily="34" charset="0"/>
                <a:sym typeface="Calibri"/>
              </a:rPr>
              <a:t>: </a:t>
            </a:r>
            <a:r>
              <a:rPr lang="en-US" sz="2800" b="0" i="0" u="none" strike="noStrike" cap="none" baseline="0" dirty="0">
                <a:solidFill>
                  <a:schemeClr val="dk1"/>
                </a:solidFill>
                <a:latin typeface="+mj-lt"/>
                <a:ea typeface="Calibri"/>
                <a:cs typeface="Calibri" pitchFamily="34" charset="0"/>
                <a:sym typeface="Calibri"/>
              </a:rPr>
              <a:t>can be towards CEP (Capacity Building category): can be used to invest in planning projects that advance asset management and/or sustainability</a:t>
            </a:r>
          </a:p>
          <a:p>
            <a:pPr marL="342900" marR="0" lvl="0" indent="-342900" algn="l" rtl="0">
              <a:lnSpc>
                <a:spcPct val="90000"/>
              </a:lnSpc>
              <a:spcBef>
                <a:spcPts val="560"/>
              </a:spcBef>
              <a:buClr>
                <a:schemeClr val="dk1"/>
              </a:buClr>
              <a:buSzPct val="100000"/>
              <a:buFont typeface="Arial"/>
              <a:buChar char="•"/>
            </a:pPr>
            <a:r>
              <a:rPr lang="en-US" sz="2800" b="0" i="0" u="none" strike="noStrike" cap="none" baseline="0" dirty="0">
                <a:solidFill>
                  <a:schemeClr val="dk1"/>
                </a:solidFill>
                <a:latin typeface="+mj-lt"/>
                <a:ea typeface="Calibri"/>
                <a:cs typeface="Calibri" pitchFamily="34" charset="0"/>
                <a:sym typeface="Calibri"/>
              </a:rPr>
              <a:t>Can be used for municipally owned energy projects (retrofits or generation) </a:t>
            </a:r>
          </a:p>
        </p:txBody>
      </p:sp>
      <p:sp>
        <p:nvSpPr>
          <p:cNvPr id="4" name="Shape 188"/>
          <p:cNvSpPr txBox="1">
            <a:spLocks/>
          </p:cNvSpPr>
          <p:nvPr/>
        </p:nvSpPr>
        <p:spPr>
          <a:xfrm>
            <a:off x="304800" y="125730"/>
            <a:ext cx="6790944" cy="590550"/>
          </a:xfrm>
          <a:prstGeom prst="rect">
            <a:avLst/>
          </a:prstGeom>
          <a:noFill/>
          <a:ln>
            <a:noFill/>
          </a:ln>
        </p:spPr>
        <p:txBody>
          <a:bodyPr lIns="91425" tIns="45700" rIns="91425" bIns="45700" numCol="1"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a:buClr>
                <a:schemeClr val="lt1"/>
              </a:buClr>
              <a:buSzPct val="25000"/>
              <a:buFont typeface="Calibri"/>
              <a:buNone/>
            </a:pPr>
            <a:r>
              <a:rPr lang="en-US" sz="3000" b="1" dirty="0" smtClean="0">
                <a:solidFill>
                  <a:schemeClr val="tx1"/>
                </a:solidFill>
                <a:latin typeface="+mj-lt"/>
                <a:ea typeface="Calibri"/>
                <a:cs typeface="Calibri" pitchFamily="34" charset="0"/>
                <a:sym typeface="Calibri"/>
              </a:rPr>
              <a:t>CEP Financial Resources</a:t>
            </a:r>
            <a:endParaRPr lang="en-US" sz="3000" b="1" dirty="0">
              <a:solidFill>
                <a:schemeClr val="tx1"/>
              </a:solidFill>
              <a:latin typeface="+mj-lt"/>
              <a:ea typeface="Calibri"/>
              <a:cs typeface="Calibri" pitchFamily="34" charset="0"/>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1481" y="1533571"/>
            <a:ext cx="4869179" cy="3231654"/>
          </a:xfrm>
          <a:prstGeom prst="rect">
            <a:avLst/>
          </a:prstGeom>
          <a:noFill/>
        </p:spPr>
        <p:txBody>
          <a:bodyPr wrap="square" rtlCol="0">
            <a:spAutoFit/>
          </a:bodyPr>
          <a:lstStyle/>
          <a:p>
            <a:r>
              <a:rPr lang="en-CA" sz="1600" dirty="0">
                <a:latin typeface="+mj-lt"/>
                <a:cs typeface="Arial" panose="020B0604020202020204" pitchFamily="34" charset="0"/>
              </a:rPr>
              <a:t>Community energy planning helps define community priorities around energy with a view to shape how energy is generated, delivered and used, now and into the future. The intention is often to:</a:t>
            </a:r>
          </a:p>
          <a:p>
            <a:endParaRPr lang="en-CA" sz="1600" dirty="0">
              <a:latin typeface="+mj-lt"/>
              <a:cs typeface="Arial" panose="020B0604020202020204" pitchFamily="34" charset="0"/>
            </a:endParaRPr>
          </a:p>
          <a:p>
            <a:pPr marL="600075" lvl="1" indent="-257175">
              <a:buFont typeface="Arial" panose="020B0604020202020204" pitchFamily="34" charset="0"/>
              <a:buChar char="•"/>
            </a:pPr>
            <a:r>
              <a:rPr lang="en-CA" sz="1600" dirty="0">
                <a:cs typeface="Arial" panose="020B0604020202020204" pitchFamily="34" charset="0"/>
              </a:rPr>
              <a:t>Manage future risks and enhance resilience</a:t>
            </a:r>
          </a:p>
          <a:p>
            <a:pPr marL="600075" lvl="1" indent="-257175">
              <a:buFont typeface="Arial" panose="020B0604020202020204" pitchFamily="34" charset="0"/>
              <a:buChar char="•"/>
            </a:pPr>
            <a:r>
              <a:rPr lang="en-CA" sz="1600" dirty="0">
                <a:cs typeface="Arial" panose="020B0604020202020204" pitchFamily="34" charset="0"/>
              </a:rPr>
              <a:t>Improve energy efficiency</a:t>
            </a:r>
          </a:p>
          <a:p>
            <a:pPr marL="600075" lvl="1" indent="-257175">
              <a:buFont typeface="Arial" panose="020B0604020202020204" pitchFamily="34" charset="0"/>
              <a:buChar char="•"/>
            </a:pPr>
            <a:r>
              <a:rPr lang="en-CA" sz="1600" dirty="0">
                <a:cs typeface="Arial" panose="020B0604020202020204" pitchFamily="34" charset="0"/>
              </a:rPr>
              <a:t>Drive economic development </a:t>
            </a:r>
          </a:p>
          <a:p>
            <a:pPr marL="600075" lvl="1" indent="-257175">
              <a:buFont typeface="Arial" panose="020B0604020202020204" pitchFamily="34" charset="0"/>
              <a:buChar char="•"/>
            </a:pPr>
            <a:r>
              <a:rPr lang="en-CA" sz="1600" dirty="0">
                <a:cs typeface="Arial" panose="020B0604020202020204" pitchFamily="34" charset="0"/>
              </a:rPr>
              <a:t>Cut GHG emissions</a:t>
            </a:r>
          </a:p>
          <a:p>
            <a:pPr marL="257175" indent="-257175">
              <a:buFont typeface="Symbol" panose="05050102010706020507" pitchFamily="18" charset="2"/>
              <a:buChar char="-"/>
            </a:pPr>
            <a:endParaRPr lang="en-CA" dirty="0">
              <a:latin typeface="+mj-lt"/>
              <a:cs typeface="Arial" panose="020B0604020202020204" pitchFamily="34" charset="0"/>
            </a:endParaRPr>
          </a:p>
          <a:p>
            <a:endParaRPr lang="en-CA" sz="1000" dirty="0">
              <a:latin typeface="+mj-lt"/>
              <a:cs typeface="Arial" panose="020B0604020202020204" pitchFamily="34" charset="0"/>
            </a:endParaRPr>
          </a:p>
          <a:p>
            <a:endParaRPr lang="en-CA" sz="1000" dirty="0">
              <a:latin typeface="+mj-lt"/>
              <a:cs typeface="Arial" panose="020B0604020202020204" pitchFamily="34" charset="0"/>
            </a:endParaRPr>
          </a:p>
          <a:p>
            <a:endParaRPr lang="en-CA" sz="1000" dirty="0">
              <a:latin typeface="+mj-lt"/>
              <a:cs typeface="Arial" panose="020B0604020202020204"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xmlns="" val="0"/>
              </a:ext>
            </a:extLst>
          </a:blip>
          <a:srcRect l="27618" t="18500" r="32977"/>
          <a:stretch/>
        </p:blipFill>
        <p:spPr>
          <a:xfrm>
            <a:off x="5828132" y="0"/>
            <a:ext cx="3315868" cy="5143500"/>
          </a:xfrm>
          <a:prstGeom prst="rect">
            <a:avLst/>
          </a:prstGeom>
        </p:spPr>
      </p:pic>
      <p:sp>
        <p:nvSpPr>
          <p:cNvPr id="6" name="Shape 36"/>
          <p:cNvSpPr txBox="1">
            <a:spLocks noGrp="1"/>
          </p:cNvSpPr>
          <p:nvPr>
            <p:ph type="title"/>
          </p:nvPr>
        </p:nvSpPr>
        <p:spPr>
          <a:xfrm>
            <a:off x="411481" y="345803"/>
            <a:ext cx="5143499" cy="613064"/>
          </a:xfrm>
          <a:prstGeom prst="rect">
            <a:avLst/>
          </a:prstGeom>
          <a:noFill/>
          <a:ln>
            <a:noFill/>
          </a:ln>
        </p:spPr>
        <p:txBody>
          <a:bodyPr lIns="68569" tIns="34275" rIns="68569" bIns="34275" numCol="1" anchor="t" anchorCtr="0">
            <a:noAutofit/>
          </a:bodyPr>
          <a:lstStyle/>
          <a:p>
            <a:pPr lvl="0">
              <a:buClr>
                <a:schemeClr val="lt1"/>
              </a:buClr>
              <a:buSzPct val="25000"/>
            </a:pPr>
            <a:r>
              <a:rPr lang="en-US" sz="3200" b="1" dirty="0" smtClean="0">
                <a:solidFill>
                  <a:schemeClr val="dk1"/>
                </a:solidFill>
                <a:sym typeface="Calibri"/>
              </a:rPr>
              <a:t>What </a:t>
            </a:r>
            <a:r>
              <a:rPr lang="en-US" sz="3200" b="1" dirty="0">
                <a:solidFill>
                  <a:schemeClr val="dk1"/>
                </a:solidFill>
                <a:sym typeface="Calibri"/>
              </a:rPr>
              <a:t>is Community Energy Planning?</a:t>
            </a:r>
          </a:p>
        </p:txBody>
      </p:sp>
    </p:spTree>
    <p:extLst>
      <p:ext uri="{BB962C8B-B14F-4D97-AF65-F5344CB8AC3E}">
        <p14:creationId xmlns:p14="http://schemas.microsoft.com/office/powerpoint/2010/main" xmlns="" val="24482072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406934" y="1977684"/>
            <a:ext cx="594066" cy="2538282"/>
            <a:chOff x="8351912" y="2636912"/>
            <a:chExt cx="792088" cy="3384376"/>
          </a:xfrm>
        </p:grpSpPr>
        <p:sp>
          <p:nvSpPr>
            <p:cNvPr id="16" name="Rectangle 15"/>
            <p:cNvSpPr/>
            <p:nvPr/>
          </p:nvSpPr>
          <p:spPr>
            <a:xfrm>
              <a:off x="8351912" y="2636912"/>
              <a:ext cx="792088" cy="792088"/>
            </a:xfrm>
            <a:prstGeom prst="rect">
              <a:avLst/>
            </a:prstGeom>
            <a:solidFill>
              <a:srgbClr val="00A9A6"/>
            </a:solidFill>
            <a:ln>
              <a:solidFill>
                <a:srgbClr val="00A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prstClr val="white"/>
                </a:solidFill>
              </a:endParaRPr>
            </a:p>
          </p:txBody>
        </p:sp>
        <p:sp>
          <p:nvSpPr>
            <p:cNvPr id="17" name="Rectangle 16"/>
            <p:cNvSpPr/>
            <p:nvPr/>
          </p:nvSpPr>
          <p:spPr>
            <a:xfrm>
              <a:off x="8351912" y="3501008"/>
              <a:ext cx="792088" cy="792088"/>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prstClr val="white"/>
                </a:solidFill>
              </a:endParaRPr>
            </a:p>
          </p:txBody>
        </p:sp>
        <p:sp>
          <p:nvSpPr>
            <p:cNvPr id="18" name="Rectangle 17"/>
            <p:cNvSpPr/>
            <p:nvPr/>
          </p:nvSpPr>
          <p:spPr>
            <a:xfrm>
              <a:off x="8351912" y="4365104"/>
              <a:ext cx="792088" cy="792088"/>
            </a:xfrm>
            <a:prstGeom prst="rect">
              <a:avLst/>
            </a:prstGeom>
            <a:solidFill>
              <a:srgbClr val="A8A6BE"/>
            </a:solidFill>
            <a:ln>
              <a:solidFill>
                <a:srgbClr val="A8A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prstClr val="white"/>
                </a:solidFill>
              </a:endParaRPr>
            </a:p>
          </p:txBody>
        </p:sp>
        <p:sp>
          <p:nvSpPr>
            <p:cNvPr id="19" name="Rectangle 18"/>
            <p:cNvSpPr/>
            <p:nvPr/>
          </p:nvSpPr>
          <p:spPr>
            <a:xfrm>
              <a:off x="8351912" y="5229200"/>
              <a:ext cx="792088" cy="792088"/>
            </a:xfrm>
            <a:prstGeom prst="rect">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prstClr val="white"/>
                </a:solidFill>
              </a:endParaRPr>
            </a:p>
          </p:txBody>
        </p:sp>
      </p:grpSp>
      <p:sp>
        <p:nvSpPr>
          <p:cNvPr id="10" name="Rectangle 9"/>
          <p:cNvSpPr/>
          <p:nvPr/>
        </p:nvSpPr>
        <p:spPr>
          <a:xfrm>
            <a:off x="7406934" y="1383618"/>
            <a:ext cx="1161510" cy="3456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pic>
        <p:nvPicPr>
          <p:cNvPr id="12" name="image08.png"/>
          <p:cNvPicPr/>
          <p:nvPr/>
        </p:nvPicPr>
        <p:blipFill>
          <a:blip r:embed="rId3"/>
          <a:srcRect/>
          <a:stretch>
            <a:fillRect/>
          </a:stretch>
        </p:blipFill>
        <p:spPr>
          <a:xfrm>
            <a:off x="525780" y="886427"/>
            <a:ext cx="4214232" cy="4072724"/>
          </a:xfrm>
          <a:prstGeom prst="rect">
            <a:avLst/>
          </a:prstGeom>
          <a:ln/>
        </p:spPr>
      </p:pic>
      <p:sp>
        <p:nvSpPr>
          <p:cNvPr id="13" name="Content Placeholder 19"/>
          <p:cNvSpPr>
            <a:spLocks noGrp="1"/>
          </p:cNvSpPr>
          <p:nvPr>
            <p:ph idx="1"/>
          </p:nvPr>
        </p:nvSpPr>
        <p:spPr>
          <a:xfrm>
            <a:off x="4740012" y="1176793"/>
            <a:ext cx="3828431" cy="3782358"/>
          </a:xfrm>
        </p:spPr>
        <p:txBody>
          <a:bodyPr>
            <a:normAutofit/>
          </a:bodyPr>
          <a:lstStyle/>
          <a:p>
            <a:r>
              <a:rPr lang="en-CA" sz="1350" dirty="0" smtClean="0">
                <a:latin typeface="+mj-lt"/>
                <a:cs typeface="Arial" panose="020B0604020202020204" pitchFamily="34" charset="0"/>
              </a:rPr>
              <a:t>CEPs </a:t>
            </a:r>
            <a:r>
              <a:rPr lang="en-CA" sz="1350" dirty="0">
                <a:latin typeface="+mj-lt"/>
                <a:cs typeface="Arial" panose="020B0604020202020204" pitchFamily="34" charset="0"/>
              </a:rPr>
              <a:t>are often led by </a:t>
            </a:r>
            <a:r>
              <a:rPr lang="en-CA" sz="1350" dirty="0" smtClean="0">
                <a:latin typeface="+mj-lt"/>
                <a:cs typeface="Arial" panose="020B0604020202020204" pitchFamily="34" charset="0"/>
              </a:rPr>
              <a:t>municipal government, </a:t>
            </a:r>
            <a:r>
              <a:rPr lang="en-CA" sz="1350" dirty="0">
                <a:latin typeface="+mj-lt"/>
                <a:cs typeface="Arial" panose="020B0604020202020204" pitchFamily="34" charset="0"/>
              </a:rPr>
              <a:t>and implemented by the community, including</a:t>
            </a:r>
            <a:r>
              <a:rPr lang="en-CA" sz="1350" dirty="0" smtClean="0">
                <a:latin typeface="+mj-lt"/>
                <a:cs typeface="Arial" panose="020B0604020202020204" pitchFamily="34" charset="0"/>
              </a:rPr>
              <a:t>:</a:t>
            </a:r>
            <a:br>
              <a:rPr lang="en-CA" sz="1350" dirty="0" smtClean="0">
                <a:latin typeface="+mj-lt"/>
                <a:cs typeface="Arial" panose="020B0604020202020204" pitchFamily="34" charset="0"/>
              </a:rPr>
            </a:br>
            <a:r>
              <a:rPr lang="en-CA" sz="1350" dirty="0" smtClean="0">
                <a:latin typeface="+mj-lt"/>
                <a:cs typeface="Arial" panose="020B0604020202020204" pitchFamily="34" charset="0"/>
              </a:rPr>
              <a:t> </a:t>
            </a:r>
            <a:endParaRPr lang="en-CA" sz="1350" dirty="0">
              <a:latin typeface="+mj-lt"/>
              <a:cs typeface="Arial" panose="020B0604020202020204" pitchFamily="34" charset="0"/>
            </a:endParaRPr>
          </a:p>
          <a:p>
            <a:pPr marL="285750" lvl="3" indent="-171450">
              <a:buFont typeface="Arial" panose="020B0604020202020204" pitchFamily="34" charset="0"/>
              <a:buChar char="•"/>
            </a:pPr>
            <a:r>
              <a:rPr lang="en-CA" sz="1350" dirty="0">
                <a:latin typeface="+mj-lt"/>
                <a:cs typeface="Arial" panose="020B0604020202020204" pitchFamily="34" charset="0"/>
              </a:rPr>
              <a:t>Most local government departments</a:t>
            </a:r>
          </a:p>
          <a:p>
            <a:pPr marL="285750" lvl="3" indent="-171450">
              <a:buFont typeface="Arial" panose="020B0604020202020204" pitchFamily="34" charset="0"/>
              <a:buChar char="•"/>
            </a:pPr>
            <a:r>
              <a:rPr lang="en-CA" sz="1350" dirty="0">
                <a:latin typeface="+mj-lt"/>
                <a:cs typeface="Arial" panose="020B0604020202020204" pitchFamily="34" charset="0"/>
              </a:rPr>
              <a:t>Elected officials</a:t>
            </a:r>
          </a:p>
          <a:p>
            <a:pPr marL="285750" lvl="3" indent="-171450">
              <a:buFont typeface="Arial" panose="020B0604020202020204" pitchFamily="34" charset="0"/>
              <a:buChar char="•"/>
            </a:pPr>
            <a:r>
              <a:rPr lang="en-CA" sz="1350" dirty="0">
                <a:latin typeface="+mj-lt"/>
                <a:cs typeface="Arial" panose="020B0604020202020204" pitchFamily="34" charset="0"/>
              </a:rPr>
              <a:t>Utilities</a:t>
            </a:r>
          </a:p>
          <a:p>
            <a:pPr marL="285750" lvl="3" indent="-171450">
              <a:buFont typeface="Arial" panose="020B0604020202020204" pitchFamily="34" charset="0"/>
              <a:buChar char="•"/>
            </a:pPr>
            <a:r>
              <a:rPr lang="en-CA" sz="1350" dirty="0">
                <a:latin typeface="+mj-lt"/>
                <a:cs typeface="Arial" panose="020B0604020202020204" pitchFamily="34" charset="0"/>
              </a:rPr>
              <a:t>Real estate sector</a:t>
            </a:r>
          </a:p>
          <a:p>
            <a:pPr marL="285750" lvl="3" indent="-171450">
              <a:buFont typeface="Arial" panose="020B0604020202020204" pitchFamily="34" charset="0"/>
              <a:buChar char="•"/>
            </a:pPr>
            <a:r>
              <a:rPr lang="en-CA" sz="1350" dirty="0">
                <a:latin typeface="+mj-lt"/>
                <a:cs typeface="Arial" panose="020B0604020202020204" pitchFamily="34" charset="0"/>
              </a:rPr>
              <a:t>Large energy users</a:t>
            </a:r>
          </a:p>
          <a:p>
            <a:pPr marL="285750" lvl="3" indent="-171450">
              <a:buFont typeface="Arial" panose="020B0604020202020204" pitchFamily="34" charset="0"/>
              <a:buChar char="•"/>
            </a:pPr>
            <a:r>
              <a:rPr lang="en-CA" sz="1350" dirty="0">
                <a:latin typeface="+mj-lt"/>
                <a:cs typeface="Arial" panose="020B0604020202020204" pitchFamily="34" charset="0"/>
              </a:rPr>
              <a:t>And others</a:t>
            </a:r>
          </a:p>
          <a:p>
            <a:endParaRPr lang="en-CA" sz="1350" dirty="0">
              <a:latin typeface="+mj-lt"/>
              <a:cs typeface="Arial" panose="020B0604020202020204" pitchFamily="34" charset="0"/>
            </a:endParaRPr>
          </a:p>
          <a:p>
            <a:r>
              <a:rPr lang="en-CA" sz="1350" dirty="0">
                <a:latin typeface="+mj-lt"/>
                <a:cs typeface="Arial" panose="020B0604020202020204" pitchFamily="34" charset="0"/>
              </a:rPr>
              <a:t>CEPs typically contain</a:t>
            </a:r>
            <a:r>
              <a:rPr lang="en-CA" sz="1350" dirty="0" smtClean="0">
                <a:latin typeface="+mj-lt"/>
                <a:cs typeface="Arial" panose="020B0604020202020204" pitchFamily="34" charset="0"/>
              </a:rPr>
              <a:t>:</a:t>
            </a:r>
            <a:br>
              <a:rPr lang="en-CA" sz="1350" dirty="0" smtClean="0">
                <a:latin typeface="+mj-lt"/>
                <a:cs typeface="Arial" panose="020B0604020202020204" pitchFamily="34" charset="0"/>
              </a:rPr>
            </a:br>
            <a:endParaRPr lang="en-CA" sz="1350" dirty="0">
              <a:latin typeface="+mj-lt"/>
              <a:cs typeface="Arial" panose="020B0604020202020204" pitchFamily="34" charset="0"/>
            </a:endParaRPr>
          </a:p>
          <a:p>
            <a:pPr marL="285750" lvl="1" indent="-171450">
              <a:buFont typeface="Arial" panose="020B0604020202020204" pitchFamily="34" charset="0"/>
              <a:buChar char="•"/>
            </a:pPr>
            <a:r>
              <a:rPr lang="en-CA" sz="1350" dirty="0">
                <a:latin typeface="+mj-lt"/>
                <a:cs typeface="Arial" panose="020B0604020202020204" pitchFamily="34" charset="0"/>
              </a:rPr>
              <a:t>Energy and emissions inventory</a:t>
            </a:r>
          </a:p>
          <a:p>
            <a:pPr marL="285750" lvl="1" indent="-171450">
              <a:buFont typeface="Arial" panose="020B0604020202020204" pitchFamily="34" charset="0"/>
              <a:buChar char="•"/>
            </a:pPr>
            <a:r>
              <a:rPr lang="en-CA" sz="1350" dirty="0">
                <a:latin typeface="+mj-lt"/>
                <a:cs typeface="Arial" panose="020B0604020202020204" pitchFamily="34" charset="0"/>
              </a:rPr>
              <a:t>Energy and emissions reduction targets</a:t>
            </a:r>
          </a:p>
          <a:p>
            <a:pPr marL="285750" lvl="1" indent="-171450">
              <a:buFont typeface="Arial" panose="020B0604020202020204" pitchFamily="34" charset="0"/>
              <a:buChar char="•"/>
            </a:pPr>
            <a:r>
              <a:rPr lang="en-CA" sz="1350" dirty="0">
                <a:latin typeface="+mj-lt"/>
                <a:cs typeface="Arial" panose="020B0604020202020204" pitchFamily="34" charset="0"/>
              </a:rPr>
              <a:t>Broad scope of actions </a:t>
            </a:r>
          </a:p>
        </p:txBody>
      </p:sp>
      <p:sp>
        <p:nvSpPr>
          <p:cNvPr id="11" name="Shape 36"/>
          <p:cNvSpPr txBox="1">
            <a:spLocks noGrp="1"/>
          </p:cNvSpPr>
          <p:nvPr>
            <p:ph type="title"/>
          </p:nvPr>
        </p:nvSpPr>
        <p:spPr>
          <a:xfrm>
            <a:off x="434340" y="423862"/>
            <a:ext cx="7989570" cy="613064"/>
          </a:xfrm>
          <a:prstGeom prst="rect">
            <a:avLst/>
          </a:prstGeom>
          <a:noFill/>
          <a:ln>
            <a:noFill/>
          </a:ln>
        </p:spPr>
        <p:txBody>
          <a:bodyPr lIns="68569" tIns="34275" rIns="68569" bIns="34275" numCol="1" anchor="t" anchorCtr="0">
            <a:noAutofit/>
          </a:bodyPr>
          <a:lstStyle/>
          <a:p>
            <a:pPr>
              <a:buClr>
                <a:schemeClr val="lt1"/>
              </a:buClr>
              <a:buSzPct val="25000"/>
            </a:pPr>
            <a:r>
              <a:rPr lang="en-US" sz="3200" b="1" dirty="0" smtClean="0">
                <a:solidFill>
                  <a:schemeClr val="dk1"/>
                </a:solidFill>
                <a:sym typeface="Calibri"/>
              </a:rPr>
              <a:t>What </a:t>
            </a:r>
            <a:r>
              <a:rPr lang="en-US" sz="3200" b="1" dirty="0">
                <a:solidFill>
                  <a:schemeClr val="dk1"/>
                </a:solidFill>
                <a:sym typeface="Calibri"/>
              </a:rPr>
              <a:t>is Community Energy Planning?</a:t>
            </a:r>
          </a:p>
        </p:txBody>
      </p:sp>
    </p:spTree>
    <p:extLst>
      <p:ext uri="{BB962C8B-B14F-4D97-AF65-F5344CB8AC3E}">
        <p14:creationId xmlns:p14="http://schemas.microsoft.com/office/powerpoint/2010/main" xmlns="" val="15326721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p:nvPr/>
        </p:nvSpPr>
        <p:spPr>
          <a:xfrm>
            <a:off x="382864" y="284449"/>
            <a:ext cx="7583805" cy="507830"/>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700" b="1" i="0" u="none" strike="noStrike" cap="none" baseline="0" dirty="0">
                <a:solidFill>
                  <a:srgbClr val="000000"/>
                </a:solidFill>
                <a:latin typeface="Arial"/>
                <a:ea typeface="Arial"/>
                <a:cs typeface="Arial"/>
                <a:sym typeface="Arial"/>
              </a:rPr>
              <a:t>Why develop a </a:t>
            </a:r>
            <a:r>
              <a:rPr lang="en-US" sz="2700" b="1" i="0" u="none" strike="noStrike" cap="none" baseline="0" dirty="0" smtClean="0">
                <a:solidFill>
                  <a:srgbClr val="000000"/>
                </a:solidFill>
                <a:latin typeface="Arial"/>
                <a:ea typeface="Arial"/>
                <a:cs typeface="Arial"/>
                <a:sym typeface="Arial"/>
              </a:rPr>
              <a:t>Community Energy Plan</a:t>
            </a:r>
            <a:r>
              <a:rPr lang="en-US" sz="2700" b="1" i="0" u="none" strike="noStrike" cap="none" baseline="0" dirty="0">
                <a:solidFill>
                  <a:srgbClr val="000000"/>
                </a:solidFill>
                <a:latin typeface="Arial"/>
                <a:ea typeface="Arial"/>
                <a:cs typeface="Arial"/>
                <a:sym typeface="Arial"/>
              </a:rPr>
              <a:t>?</a:t>
            </a:r>
          </a:p>
        </p:txBody>
      </p:sp>
      <p:pic>
        <p:nvPicPr>
          <p:cNvPr id="37" name="Shape 37"/>
          <p:cNvPicPr preferRelativeResize="0"/>
          <p:nvPr/>
        </p:nvPicPr>
        <p:blipFill rotWithShape="1">
          <a:blip r:embed="rId3">
            <a:alphaModFix/>
          </a:blip>
          <a:srcRect l="3479" t="10965" r="3967" b="11027"/>
          <a:stretch/>
        </p:blipFill>
        <p:spPr>
          <a:xfrm>
            <a:off x="447675" y="792280"/>
            <a:ext cx="7972425" cy="4166226"/>
          </a:xfrm>
          <a:prstGeom prst="rect">
            <a:avLst/>
          </a:prstGeom>
          <a:noFill/>
          <a:ln>
            <a:noFill/>
          </a:ln>
        </p:spPr>
      </p:pic>
      <p:sp>
        <p:nvSpPr>
          <p:cNvPr id="38" name="Shape 38"/>
          <p:cNvSpPr/>
          <p:nvPr/>
        </p:nvSpPr>
        <p:spPr>
          <a:xfrm>
            <a:off x="1194816" y="792279"/>
            <a:ext cx="6278879" cy="170887"/>
          </a:xfrm>
          <a:prstGeom prst="rect">
            <a:avLst/>
          </a:prstGeom>
          <a:solidFill>
            <a:schemeClr val="lt1"/>
          </a:solidFill>
          <a:ln w="25400" cap="flat">
            <a:solidFill>
              <a:schemeClr val="lt1"/>
            </a:solidFill>
            <a:prstDash val="solid"/>
            <a:round/>
            <a:headEnd type="none" w="med" len="med"/>
            <a:tailEnd type="none" w="med" len="med"/>
          </a:ln>
        </p:spPr>
        <p:txBody>
          <a:bodyPr lIns="91425" tIns="45700" rIns="91425" bIns="45700" numCol="1"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329777732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80" name="Shape 80"/>
          <p:cNvPicPr preferRelativeResize="0"/>
          <p:nvPr/>
        </p:nvPicPr>
        <p:blipFill rotWithShape="1">
          <a:blip r:embed="rId3">
            <a:alphaModFix/>
          </a:blip>
          <a:srcRect/>
          <a:stretch/>
        </p:blipFill>
        <p:spPr>
          <a:xfrm>
            <a:off x="6090629" y="3790949"/>
            <a:ext cx="1049945" cy="385840"/>
          </a:xfrm>
          <a:prstGeom prst="rect">
            <a:avLst/>
          </a:prstGeom>
          <a:noFill/>
          <a:ln>
            <a:noFill/>
          </a:ln>
        </p:spPr>
      </p:pic>
      <p:sp>
        <p:nvSpPr>
          <p:cNvPr id="50" name="Shape 50"/>
          <p:cNvSpPr txBox="1">
            <a:spLocks noGrp="1"/>
          </p:cNvSpPr>
          <p:nvPr>
            <p:ph type="title"/>
          </p:nvPr>
        </p:nvSpPr>
        <p:spPr>
          <a:xfrm>
            <a:off x="152400" y="68262"/>
            <a:ext cx="9144000" cy="742949"/>
          </a:xfrm>
          <a:prstGeom prst="rect">
            <a:avLst/>
          </a:prstGeom>
          <a:noFill/>
          <a:ln>
            <a:noFill/>
          </a:ln>
        </p:spPr>
        <p:txBody>
          <a:bodyPr lIns="91425" tIns="45700" rIns="91425" bIns="45700" numCol="1" anchor="t" anchorCtr="0">
            <a:noAutofit/>
          </a:bodyPr>
          <a:lstStyle/>
          <a:p>
            <a:pPr marL="0" marR="0" lvl="0" indent="0" algn="l" rtl="0">
              <a:spcBef>
                <a:spcPts val="0"/>
              </a:spcBef>
              <a:buClr>
                <a:schemeClr val="lt1"/>
              </a:buClr>
              <a:buSzPct val="25000"/>
              <a:buFont typeface="Calibri"/>
              <a:buNone/>
            </a:pPr>
            <a:r>
              <a:rPr lang="en-US" sz="3000" b="1" i="0" u="none" strike="noStrike" cap="none" baseline="0" dirty="0">
                <a:solidFill>
                  <a:schemeClr val="tx1"/>
                </a:solidFill>
                <a:latin typeface="+mj-lt"/>
                <a:ea typeface="Calibri"/>
                <a:cs typeface="Calibri" pitchFamily="34" charset="0"/>
                <a:sym typeface="Calibri"/>
              </a:rPr>
              <a:t>Who has Community Energy Plans?</a:t>
            </a:r>
          </a:p>
        </p:txBody>
      </p:sp>
      <p:sp>
        <p:nvSpPr>
          <p:cNvPr id="51" name="Shape 51"/>
          <p:cNvSpPr txBox="1">
            <a:spLocks noGrp="1"/>
          </p:cNvSpPr>
          <p:nvPr>
            <p:ph type="body" idx="1"/>
          </p:nvPr>
        </p:nvSpPr>
        <p:spPr>
          <a:xfrm>
            <a:off x="152400" y="971550"/>
            <a:ext cx="6400799" cy="3809998"/>
          </a:xfrm>
          <a:prstGeom prst="rect">
            <a:avLst/>
          </a:prstGeom>
          <a:noFill/>
          <a:ln>
            <a:noFill/>
          </a:ln>
        </p:spPr>
        <p:txBody>
          <a:bodyPr lIns="91425" tIns="45700" rIns="91425" bIns="45700" numCol="1" anchor="t" anchorCtr="0">
            <a:noAutofit/>
          </a:bodyPr>
          <a:lstStyle/>
          <a:p>
            <a:pPr marL="342900" lvl="0" indent="-342900">
              <a:lnSpc>
                <a:spcPct val="80000"/>
              </a:lnSpc>
              <a:buClr>
                <a:schemeClr val="dk1"/>
              </a:buClr>
              <a:buSzPct val="97916"/>
              <a:buFont typeface="Arial"/>
              <a:buChar char="•"/>
            </a:pPr>
            <a:r>
              <a:rPr lang="en-US" sz="2000" b="0" i="0" u="none" strike="noStrike" cap="none" baseline="0" dirty="0">
                <a:solidFill>
                  <a:schemeClr val="dk1"/>
                </a:solidFill>
                <a:latin typeface="+mj-lt"/>
                <a:ea typeface="Calibri"/>
                <a:cs typeface="Calibri"/>
                <a:sym typeface="Calibri"/>
                <a:hlinkClick r:id="rId4"/>
              </a:rPr>
              <a:t>Guelph</a:t>
            </a:r>
            <a:r>
              <a:rPr lang="en-US" sz="2000" b="0" i="0" u="none" strike="noStrike" cap="none" baseline="0" dirty="0">
                <a:solidFill>
                  <a:schemeClr val="dk1"/>
                </a:solidFill>
                <a:latin typeface="+mj-lt"/>
                <a:ea typeface="Calibri"/>
                <a:cs typeface="Calibri"/>
                <a:sym typeface="Calibri"/>
              </a:rPr>
              <a:t>, </a:t>
            </a:r>
            <a:r>
              <a:rPr lang="en-US" sz="2000" b="0" i="0" u="none" strike="noStrike" cap="none" baseline="0" dirty="0">
                <a:solidFill>
                  <a:schemeClr val="dk1"/>
                </a:solidFill>
                <a:latin typeface="+mj-lt"/>
                <a:ea typeface="Calibri"/>
                <a:cs typeface="Calibri"/>
                <a:sym typeface="Calibri"/>
                <a:hlinkClick r:id="rId5"/>
              </a:rPr>
              <a:t>London</a:t>
            </a:r>
            <a:r>
              <a:rPr lang="en-US" sz="2000" b="0" i="0" u="none" strike="noStrike" cap="none" baseline="0" dirty="0">
                <a:solidFill>
                  <a:schemeClr val="dk1"/>
                </a:solidFill>
                <a:latin typeface="+mj-lt"/>
                <a:ea typeface="Calibri"/>
                <a:cs typeface="Calibri"/>
                <a:sym typeface="Calibri"/>
              </a:rPr>
              <a:t>, </a:t>
            </a:r>
            <a:r>
              <a:rPr lang="en-US" sz="2000" b="0" i="0" u="none" strike="noStrike" cap="none" baseline="0" dirty="0">
                <a:solidFill>
                  <a:schemeClr val="dk1"/>
                </a:solidFill>
                <a:latin typeface="+mj-lt"/>
                <a:ea typeface="Calibri"/>
                <a:cs typeface="Calibri"/>
                <a:sym typeface="Calibri"/>
                <a:hlinkClick r:id="rId6"/>
              </a:rPr>
              <a:t>Halton Hills</a:t>
            </a:r>
            <a:r>
              <a:rPr lang="en-US" sz="2000" b="0" i="0" u="none" strike="noStrike" cap="none" baseline="0" dirty="0">
                <a:solidFill>
                  <a:schemeClr val="dk1"/>
                </a:solidFill>
                <a:latin typeface="+mj-lt"/>
                <a:ea typeface="Calibri"/>
                <a:cs typeface="Calibri"/>
                <a:sym typeface="Calibri"/>
              </a:rPr>
              <a:t>, </a:t>
            </a:r>
            <a:r>
              <a:rPr lang="en-US" sz="2000" b="0" i="0" u="none" strike="noStrike" cap="none" baseline="0" dirty="0">
                <a:solidFill>
                  <a:schemeClr val="dk1"/>
                </a:solidFill>
                <a:latin typeface="+mj-lt"/>
                <a:ea typeface="Calibri"/>
                <a:cs typeface="Calibri"/>
                <a:sym typeface="Calibri"/>
                <a:hlinkClick r:id="rId7"/>
              </a:rPr>
              <a:t>Burlington</a:t>
            </a:r>
            <a:r>
              <a:rPr lang="en-US" sz="2000" b="0" i="0" u="none" strike="noStrike" cap="none" baseline="0" dirty="0">
                <a:solidFill>
                  <a:schemeClr val="dk1"/>
                </a:solidFill>
                <a:latin typeface="+mj-lt"/>
                <a:ea typeface="Calibri"/>
                <a:cs typeface="Calibri"/>
                <a:sym typeface="Calibri"/>
              </a:rPr>
              <a:t>, </a:t>
            </a:r>
            <a:r>
              <a:rPr lang="en-US" sz="2000" b="0" i="0" u="none" strike="noStrike" cap="none" baseline="0" dirty="0">
                <a:solidFill>
                  <a:schemeClr val="dk1"/>
                </a:solidFill>
                <a:latin typeface="+mj-lt"/>
                <a:ea typeface="Calibri"/>
                <a:cs typeface="Calibri"/>
                <a:sym typeface="Calibri"/>
                <a:hlinkClick r:id="rId8"/>
              </a:rPr>
              <a:t>Oakville </a:t>
            </a:r>
            <a:r>
              <a:rPr lang="en-US" sz="2000" dirty="0" smtClean="0">
                <a:solidFill>
                  <a:schemeClr val="dk1"/>
                </a:solidFill>
                <a:latin typeface="+mj-lt"/>
                <a:ea typeface="Calibri"/>
                <a:cs typeface="Calibri"/>
                <a:sym typeface="Calibri"/>
              </a:rPr>
              <a:t>, </a:t>
            </a:r>
            <a:r>
              <a:rPr lang="en-US" sz="2000" dirty="0" smtClean="0">
                <a:solidFill>
                  <a:schemeClr val="dk1"/>
                </a:solidFill>
                <a:latin typeface="+mj-lt"/>
                <a:ea typeface="Calibri"/>
                <a:cs typeface="Calibri"/>
                <a:sym typeface="Calibri"/>
                <a:hlinkClick r:id="rId9"/>
              </a:rPr>
              <a:t>Vaughan</a:t>
            </a:r>
            <a:r>
              <a:rPr lang="en-US" sz="2000" dirty="0" smtClean="0">
                <a:solidFill>
                  <a:schemeClr val="dk1"/>
                </a:solidFill>
                <a:latin typeface="+mj-lt"/>
                <a:ea typeface="Calibri"/>
                <a:cs typeface="Calibri"/>
                <a:sym typeface="Calibri"/>
              </a:rPr>
              <a:t>, </a:t>
            </a:r>
            <a:r>
              <a:rPr lang="en-US" sz="2000" dirty="0" err="1" smtClean="0">
                <a:solidFill>
                  <a:schemeClr val="dk1"/>
                </a:solidFill>
                <a:latin typeface="+mj-lt"/>
                <a:ea typeface="Calibri"/>
                <a:cs typeface="Calibri"/>
                <a:sym typeface="Calibri"/>
                <a:hlinkClick r:id="rId10"/>
              </a:rPr>
              <a:t>Newmarket</a:t>
            </a:r>
            <a:r>
              <a:rPr lang="en-US" sz="2000" dirty="0" smtClean="0">
                <a:solidFill>
                  <a:schemeClr val="dk1"/>
                </a:solidFill>
                <a:latin typeface="+mj-lt"/>
                <a:ea typeface="Calibri"/>
                <a:cs typeface="Calibri"/>
                <a:sym typeface="Calibri"/>
                <a:hlinkClick r:id="rId10"/>
              </a:rPr>
              <a:t> </a:t>
            </a:r>
            <a:r>
              <a:rPr lang="en-US" sz="2000" dirty="0" smtClean="0">
                <a:solidFill>
                  <a:schemeClr val="dk1"/>
                </a:solidFill>
                <a:latin typeface="+mj-lt"/>
                <a:ea typeface="Calibri"/>
                <a:cs typeface="Calibri"/>
                <a:sym typeface="Calibri"/>
              </a:rPr>
              <a:t>(council </a:t>
            </a:r>
            <a:r>
              <a:rPr lang="en-US" sz="2000" b="0" i="0" u="none" strike="noStrike" cap="none" baseline="0" dirty="0">
                <a:solidFill>
                  <a:schemeClr val="dk1"/>
                </a:solidFill>
                <a:latin typeface="+mj-lt"/>
                <a:ea typeface="Calibri"/>
                <a:cs typeface="Calibri"/>
                <a:sym typeface="Calibri"/>
              </a:rPr>
              <a:t>approved and in implementation phase) </a:t>
            </a:r>
          </a:p>
          <a:p>
            <a:pPr marL="342900" marR="0" lvl="0" indent="-342900" algn="l" rtl="0">
              <a:lnSpc>
                <a:spcPct val="80000"/>
              </a:lnSpc>
              <a:spcBef>
                <a:spcPts val="470"/>
              </a:spcBef>
              <a:buClr>
                <a:schemeClr val="dk1"/>
              </a:buClr>
              <a:buSzPct val="97916"/>
              <a:buFont typeface="Arial"/>
              <a:buChar char="•"/>
            </a:pPr>
            <a:r>
              <a:rPr lang="en-US" sz="2000" b="0" i="0" u="none" strike="noStrike" cap="none" baseline="0" dirty="0" smtClean="0">
                <a:solidFill>
                  <a:schemeClr val="dk1"/>
                </a:solidFill>
                <a:latin typeface="+mj-lt"/>
                <a:ea typeface="Calibri"/>
                <a:cs typeface="Calibri"/>
                <a:sym typeface="Calibri"/>
              </a:rPr>
              <a:t>Markham, </a:t>
            </a:r>
            <a:r>
              <a:rPr lang="en-US" sz="2000" b="0" i="0" u="none" strike="noStrike" cap="none" baseline="0" dirty="0">
                <a:solidFill>
                  <a:schemeClr val="dk1"/>
                </a:solidFill>
                <a:latin typeface="+mj-lt"/>
                <a:ea typeface="Calibri"/>
                <a:cs typeface="Calibri"/>
                <a:sym typeface="Calibri"/>
              </a:rPr>
              <a:t>Chatham-Kent, Kingston, Temiskaming, Wawa, </a:t>
            </a:r>
            <a:r>
              <a:rPr lang="en-US" sz="2000" b="0" i="0" u="none" strike="noStrike" cap="none" baseline="0" dirty="0" smtClean="0">
                <a:solidFill>
                  <a:schemeClr val="dk1"/>
                </a:solidFill>
                <a:latin typeface="+mj-lt"/>
                <a:ea typeface="Calibri"/>
                <a:cs typeface="Calibri"/>
                <a:sym typeface="Calibri"/>
              </a:rPr>
              <a:t>Windsor,</a:t>
            </a:r>
            <a:r>
              <a:rPr lang="en-US" sz="2000" b="0" i="0" u="none" strike="noStrike" cap="none" dirty="0" smtClean="0">
                <a:solidFill>
                  <a:schemeClr val="dk1"/>
                </a:solidFill>
                <a:latin typeface="+mj-lt"/>
                <a:ea typeface="Calibri"/>
                <a:cs typeface="Calibri"/>
                <a:sym typeface="Calibri"/>
              </a:rPr>
              <a:t> </a:t>
            </a:r>
            <a:r>
              <a:rPr lang="en-US" sz="2000" b="0" i="0" u="none" strike="noStrike" cap="none" baseline="0" dirty="0" smtClean="0">
                <a:solidFill>
                  <a:schemeClr val="dk1"/>
                </a:solidFill>
                <a:latin typeface="+mj-lt"/>
                <a:ea typeface="Calibri"/>
                <a:cs typeface="Calibri"/>
                <a:sym typeface="Calibri"/>
              </a:rPr>
              <a:t>Woodstock </a:t>
            </a:r>
            <a:r>
              <a:rPr lang="en-US" sz="2000" b="0" i="0" u="none" strike="noStrike" cap="none" baseline="0" dirty="0">
                <a:solidFill>
                  <a:schemeClr val="dk1"/>
                </a:solidFill>
                <a:latin typeface="+mj-lt"/>
                <a:ea typeface="Calibri"/>
                <a:cs typeface="Calibri"/>
                <a:sym typeface="Calibri"/>
              </a:rPr>
              <a:t>(In development)</a:t>
            </a:r>
          </a:p>
          <a:p>
            <a:pPr marL="342900" marR="0" lvl="0" indent="-342900" algn="l" rtl="0">
              <a:lnSpc>
                <a:spcPct val="80000"/>
              </a:lnSpc>
              <a:spcBef>
                <a:spcPts val="470"/>
              </a:spcBef>
              <a:buClr>
                <a:schemeClr val="dk1"/>
              </a:buClr>
              <a:buSzPct val="97916"/>
              <a:buFont typeface="Arial"/>
              <a:buChar char="•"/>
            </a:pPr>
            <a:r>
              <a:rPr lang="en-US" sz="2000" b="0" i="0" u="none" strike="noStrike" cap="none" baseline="0" dirty="0">
                <a:solidFill>
                  <a:schemeClr val="dk1"/>
                </a:solidFill>
                <a:latin typeface="+mj-lt"/>
                <a:ea typeface="Calibri"/>
                <a:cs typeface="Calibri"/>
                <a:sym typeface="Calibri"/>
              </a:rPr>
              <a:t>CEPs required for growth nodes in York Region </a:t>
            </a:r>
          </a:p>
          <a:p>
            <a:pPr marL="342900" marR="0" lvl="0" indent="-342900" algn="l" rtl="0">
              <a:lnSpc>
                <a:spcPct val="80000"/>
              </a:lnSpc>
              <a:spcBef>
                <a:spcPts val="470"/>
              </a:spcBef>
              <a:buClr>
                <a:schemeClr val="dk1"/>
              </a:buClr>
              <a:buSzPct val="97916"/>
              <a:buFont typeface="Arial"/>
              <a:buChar char="•"/>
            </a:pPr>
            <a:r>
              <a:rPr lang="en-US" sz="2000" b="0" i="0" u="none" strike="noStrike" cap="none" baseline="0" dirty="0">
                <a:solidFill>
                  <a:schemeClr val="dk1"/>
                </a:solidFill>
                <a:latin typeface="+mj-lt"/>
                <a:ea typeface="Calibri"/>
                <a:cs typeface="Calibri"/>
                <a:sym typeface="Calibri"/>
              </a:rPr>
              <a:t>CEPs required for Partners for Climate Protection (PCP) Campaign Milestones.  61 Ontario PCP Municipalities</a:t>
            </a:r>
          </a:p>
          <a:p>
            <a:pPr marL="342900" marR="0" lvl="0" indent="-342900" algn="l" rtl="0">
              <a:lnSpc>
                <a:spcPct val="80000"/>
              </a:lnSpc>
              <a:spcBef>
                <a:spcPts val="470"/>
              </a:spcBef>
              <a:buClr>
                <a:schemeClr val="dk1"/>
              </a:buClr>
              <a:buSzPct val="97916"/>
              <a:buFont typeface="Arial"/>
              <a:buChar char="•"/>
            </a:pPr>
            <a:r>
              <a:rPr lang="en-US" sz="2000" b="1" i="0" u="none" strike="noStrike" cap="none" baseline="0" dirty="0">
                <a:solidFill>
                  <a:schemeClr val="dk1"/>
                </a:solidFill>
                <a:latin typeface="+mj-lt"/>
                <a:ea typeface="Calibri"/>
                <a:cs typeface="Calibri"/>
                <a:sym typeface="Calibri"/>
              </a:rPr>
              <a:t>Ever increasing momentum and recognition of CEPs as a mechanism and tool to further prosperous and livable communities</a:t>
            </a:r>
          </a:p>
          <a:p>
            <a:pPr marL="0" marR="0" lvl="0" indent="0" algn="l" rtl="0">
              <a:lnSpc>
                <a:spcPct val="80000"/>
              </a:lnSpc>
              <a:spcBef>
                <a:spcPts val="465"/>
              </a:spcBef>
              <a:buClr>
                <a:schemeClr val="dk1"/>
              </a:buClr>
              <a:buFont typeface="Arial"/>
              <a:buNone/>
            </a:pPr>
            <a:endParaRPr sz="2000" b="0" i="0" u="none" strike="noStrike" cap="none" baseline="0" dirty="0">
              <a:solidFill>
                <a:schemeClr val="dk1"/>
              </a:solidFill>
              <a:latin typeface="+mj-lt"/>
              <a:sym typeface="Arial"/>
            </a:endParaRPr>
          </a:p>
        </p:txBody>
      </p:sp>
      <p:pic>
        <p:nvPicPr>
          <p:cNvPr id="52" name="Shape 52"/>
          <p:cNvPicPr preferRelativeResize="0"/>
          <p:nvPr/>
        </p:nvPicPr>
        <p:blipFill rotWithShape="1">
          <a:blip r:embed="rId11">
            <a:alphaModFix/>
          </a:blip>
          <a:srcRect/>
          <a:stretch/>
        </p:blipFill>
        <p:spPr>
          <a:xfrm>
            <a:off x="7620000" y="971550"/>
            <a:ext cx="1238251" cy="381000"/>
          </a:xfrm>
          <a:prstGeom prst="rect">
            <a:avLst/>
          </a:prstGeom>
          <a:noFill/>
          <a:ln>
            <a:noFill/>
          </a:ln>
        </p:spPr>
      </p:pic>
      <p:pic>
        <p:nvPicPr>
          <p:cNvPr id="53" name="Shape 53"/>
          <p:cNvPicPr preferRelativeResize="0"/>
          <p:nvPr/>
        </p:nvPicPr>
        <p:blipFill rotWithShape="1">
          <a:blip r:embed="rId12">
            <a:alphaModFix/>
          </a:blip>
          <a:srcRect/>
          <a:stretch/>
        </p:blipFill>
        <p:spPr>
          <a:xfrm>
            <a:off x="6858000" y="819150"/>
            <a:ext cx="565149" cy="762000"/>
          </a:xfrm>
          <a:prstGeom prst="rect">
            <a:avLst/>
          </a:prstGeom>
          <a:noFill/>
          <a:ln>
            <a:noFill/>
          </a:ln>
        </p:spPr>
      </p:pic>
      <p:sp>
        <p:nvSpPr>
          <p:cNvPr id="54" name="Shape 54"/>
          <p:cNvSpPr/>
          <p:nvPr/>
        </p:nvSpPr>
        <p:spPr>
          <a:xfrm>
            <a:off x="155575" y="-525462"/>
            <a:ext cx="1524000" cy="1095375"/>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pic>
        <p:nvPicPr>
          <p:cNvPr id="55" name="Shape 55"/>
          <p:cNvPicPr preferRelativeResize="0"/>
          <p:nvPr/>
        </p:nvPicPr>
        <p:blipFill rotWithShape="1">
          <a:blip r:embed="rId13">
            <a:alphaModFix/>
          </a:blip>
          <a:srcRect/>
          <a:stretch/>
        </p:blipFill>
        <p:spPr>
          <a:xfrm>
            <a:off x="8001000" y="1581150"/>
            <a:ext cx="887896" cy="638175"/>
          </a:xfrm>
          <a:prstGeom prst="rect">
            <a:avLst/>
          </a:prstGeom>
          <a:noFill/>
          <a:ln>
            <a:noFill/>
          </a:ln>
        </p:spPr>
      </p:pic>
      <p:sp>
        <p:nvSpPr>
          <p:cNvPr id="56" name="Shape 56"/>
          <p:cNvSpPr/>
          <p:nvPr/>
        </p:nvSpPr>
        <p:spPr>
          <a:xfrm>
            <a:off x="155575" y="-144463"/>
            <a:ext cx="304799" cy="304801"/>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
        <p:nvSpPr>
          <p:cNvPr id="57" name="Shape 57"/>
          <p:cNvSpPr/>
          <p:nvPr/>
        </p:nvSpPr>
        <p:spPr>
          <a:xfrm>
            <a:off x="155575" y="-776287"/>
            <a:ext cx="6229350" cy="1619251"/>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
        <p:nvSpPr>
          <p:cNvPr id="58" name="Shape 58"/>
          <p:cNvSpPr/>
          <p:nvPr/>
        </p:nvSpPr>
        <p:spPr>
          <a:xfrm>
            <a:off x="155575" y="-776287"/>
            <a:ext cx="6229350" cy="1619251"/>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pic>
        <p:nvPicPr>
          <p:cNvPr id="59" name="Shape 59"/>
          <p:cNvPicPr preferRelativeResize="0"/>
          <p:nvPr/>
        </p:nvPicPr>
        <p:blipFill rotWithShape="1">
          <a:blip r:embed="rId14">
            <a:alphaModFix/>
          </a:blip>
          <a:srcRect/>
          <a:stretch/>
        </p:blipFill>
        <p:spPr>
          <a:xfrm>
            <a:off x="6477000" y="1657350"/>
            <a:ext cx="1524000" cy="396146"/>
          </a:xfrm>
          <a:prstGeom prst="rect">
            <a:avLst/>
          </a:prstGeom>
          <a:noFill/>
          <a:ln>
            <a:noFill/>
          </a:ln>
        </p:spPr>
      </p:pic>
      <p:sp>
        <p:nvSpPr>
          <p:cNvPr id="60" name="Shape 60"/>
          <p:cNvSpPr/>
          <p:nvPr/>
        </p:nvSpPr>
        <p:spPr>
          <a:xfrm>
            <a:off x="155575" y="-1470025"/>
            <a:ext cx="4829174" cy="3076574"/>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
        <p:nvSpPr>
          <p:cNvPr id="61" name="Shape 61"/>
          <p:cNvSpPr/>
          <p:nvPr/>
        </p:nvSpPr>
        <p:spPr>
          <a:xfrm>
            <a:off x="155575" y="-1470025"/>
            <a:ext cx="4829174" cy="3076574"/>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pic>
        <p:nvPicPr>
          <p:cNvPr id="62" name="Shape 62"/>
          <p:cNvPicPr preferRelativeResize="0"/>
          <p:nvPr/>
        </p:nvPicPr>
        <p:blipFill rotWithShape="1">
          <a:blip r:embed="rId15">
            <a:alphaModFix/>
          </a:blip>
          <a:srcRect/>
          <a:stretch/>
        </p:blipFill>
        <p:spPr>
          <a:xfrm>
            <a:off x="6705600" y="2114550"/>
            <a:ext cx="882108" cy="561975"/>
          </a:xfrm>
          <a:prstGeom prst="rect">
            <a:avLst/>
          </a:prstGeom>
          <a:noFill/>
          <a:ln>
            <a:noFill/>
          </a:ln>
        </p:spPr>
      </p:pic>
      <p:sp>
        <p:nvSpPr>
          <p:cNvPr id="63" name="Shape 63"/>
          <p:cNvSpPr/>
          <p:nvPr/>
        </p:nvSpPr>
        <p:spPr>
          <a:xfrm>
            <a:off x="155575" y="-381000"/>
            <a:ext cx="2390775" cy="800099"/>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
        <p:nvSpPr>
          <p:cNvPr id="64" name="Shape 64"/>
          <p:cNvSpPr/>
          <p:nvPr/>
        </p:nvSpPr>
        <p:spPr>
          <a:xfrm>
            <a:off x="155575" y="-381000"/>
            <a:ext cx="2390775" cy="800099"/>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pic>
        <p:nvPicPr>
          <p:cNvPr id="65" name="Shape 65"/>
          <p:cNvPicPr preferRelativeResize="0"/>
          <p:nvPr/>
        </p:nvPicPr>
        <p:blipFill rotWithShape="1">
          <a:blip r:embed="rId16">
            <a:alphaModFix/>
          </a:blip>
          <a:srcRect/>
          <a:stretch/>
        </p:blipFill>
        <p:spPr>
          <a:xfrm>
            <a:off x="6477000" y="2800350"/>
            <a:ext cx="1095375" cy="366580"/>
          </a:xfrm>
          <a:prstGeom prst="rect">
            <a:avLst/>
          </a:prstGeom>
          <a:noFill/>
          <a:ln>
            <a:noFill/>
          </a:ln>
        </p:spPr>
      </p:pic>
      <p:sp>
        <p:nvSpPr>
          <p:cNvPr id="66" name="Shape 66"/>
          <p:cNvSpPr/>
          <p:nvPr/>
        </p:nvSpPr>
        <p:spPr>
          <a:xfrm>
            <a:off x="155575" y="-144463"/>
            <a:ext cx="304799" cy="304801"/>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
        <p:nvSpPr>
          <p:cNvPr id="67" name="Shape 67"/>
          <p:cNvSpPr/>
          <p:nvPr/>
        </p:nvSpPr>
        <p:spPr>
          <a:xfrm>
            <a:off x="155575" y="-144463"/>
            <a:ext cx="304799" cy="304801"/>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
        <p:nvSpPr>
          <p:cNvPr id="68" name="Shape 68"/>
          <p:cNvSpPr/>
          <p:nvPr/>
        </p:nvSpPr>
        <p:spPr>
          <a:xfrm>
            <a:off x="155575" y="-2193925"/>
            <a:ext cx="5915025" cy="4572000"/>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pic>
        <p:nvPicPr>
          <p:cNvPr id="69" name="Shape 69"/>
          <p:cNvPicPr preferRelativeResize="0"/>
          <p:nvPr/>
        </p:nvPicPr>
        <p:blipFill rotWithShape="1">
          <a:blip r:embed="rId17">
            <a:alphaModFix/>
          </a:blip>
          <a:srcRect t="25000" b="25000"/>
          <a:stretch/>
        </p:blipFill>
        <p:spPr>
          <a:xfrm>
            <a:off x="7960995" y="2190750"/>
            <a:ext cx="1183005" cy="457200"/>
          </a:xfrm>
          <a:prstGeom prst="rect">
            <a:avLst/>
          </a:prstGeom>
          <a:noFill/>
          <a:ln>
            <a:noFill/>
          </a:ln>
        </p:spPr>
      </p:pic>
      <p:pic>
        <p:nvPicPr>
          <p:cNvPr id="70" name="Shape 70"/>
          <p:cNvPicPr preferRelativeResize="0"/>
          <p:nvPr/>
        </p:nvPicPr>
        <p:blipFill rotWithShape="1">
          <a:blip r:embed="rId18">
            <a:alphaModFix/>
          </a:blip>
          <a:srcRect/>
          <a:stretch/>
        </p:blipFill>
        <p:spPr>
          <a:xfrm>
            <a:off x="8305800" y="2647950"/>
            <a:ext cx="704039" cy="514350"/>
          </a:xfrm>
          <a:prstGeom prst="rect">
            <a:avLst/>
          </a:prstGeom>
          <a:noFill/>
          <a:ln>
            <a:noFill/>
          </a:ln>
        </p:spPr>
      </p:pic>
      <p:sp>
        <p:nvSpPr>
          <p:cNvPr id="71" name="Shape 71"/>
          <p:cNvSpPr/>
          <p:nvPr/>
        </p:nvSpPr>
        <p:spPr>
          <a:xfrm>
            <a:off x="155575" y="-1074737"/>
            <a:ext cx="3809999" cy="2247901"/>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
        <p:nvSpPr>
          <p:cNvPr id="72" name="Shape 72"/>
          <p:cNvSpPr/>
          <p:nvPr/>
        </p:nvSpPr>
        <p:spPr>
          <a:xfrm>
            <a:off x="155575" y="-1074737"/>
            <a:ext cx="3809999" cy="2247901"/>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pic>
        <p:nvPicPr>
          <p:cNvPr id="73" name="Shape 73"/>
          <p:cNvPicPr preferRelativeResize="0"/>
          <p:nvPr/>
        </p:nvPicPr>
        <p:blipFill rotWithShape="1">
          <a:blip r:embed="rId19">
            <a:alphaModFix/>
          </a:blip>
          <a:srcRect t="27119" b="38982"/>
          <a:stretch/>
        </p:blipFill>
        <p:spPr>
          <a:xfrm>
            <a:off x="7620000" y="3181350"/>
            <a:ext cx="1524000" cy="304799"/>
          </a:xfrm>
          <a:prstGeom prst="rect">
            <a:avLst/>
          </a:prstGeom>
          <a:noFill/>
          <a:ln>
            <a:noFill/>
          </a:ln>
        </p:spPr>
      </p:pic>
      <p:pic>
        <p:nvPicPr>
          <p:cNvPr id="74" name="Shape 74"/>
          <p:cNvPicPr preferRelativeResize="0"/>
          <p:nvPr/>
        </p:nvPicPr>
        <p:blipFill rotWithShape="1">
          <a:blip r:embed="rId20">
            <a:alphaModFix/>
          </a:blip>
          <a:srcRect/>
          <a:stretch/>
        </p:blipFill>
        <p:spPr>
          <a:xfrm>
            <a:off x="7391400" y="3562350"/>
            <a:ext cx="695920" cy="666749"/>
          </a:xfrm>
          <a:prstGeom prst="rect">
            <a:avLst/>
          </a:prstGeom>
          <a:noFill/>
          <a:ln>
            <a:noFill/>
          </a:ln>
        </p:spPr>
      </p:pic>
      <p:sp>
        <p:nvSpPr>
          <p:cNvPr id="75" name="Shape 75"/>
          <p:cNvSpPr/>
          <p:nvPr/>
        </p:nvSpPr>
        <p:spPr>
          <a:xfrm>
            <a:off x="155575" y="-601662"/>
            <a:ext cx="3343274" cy="1266826"/>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pic>
        <p:nvPicPr>
          <p:cNvPr id="76" name="Shape 76"/>
          <p:cNvPicPr preferRelativeResize="0"/>
          <p:nvPr/>
        </p:nvPicPr>
        <p:blipFill rotWithShape="1">
          <a:blip r:embed="rId21">
            <a:alphaModFix/>
          </a:blip>
          <a:srcRect/>
          <a:stretch/>
        </p:blipFill>
        <p:spPr>
          <a:xfrm>
            <a:off x="7696200" y="4248150"/>
            <a:ext cx="1332283" cy="504825"/>
          </a:xfrm>
          <a:prstGeom prst="rect">
            <a:avLst/>
          </a:prstGeom>
          <a:noFill/>
          <a:ln>
            <a:noFill/>
          </a:ln>
        </p:spPr>
      </p:pic>
      <p:sp>
        <p:nvSpPr>
          <p:cNvPr id="77" name="Shape 77"/>
          <p:cNvSpPr/>
          <p:nvPr/>
        </p:nvSpPr>
        <p:spPr>
          <a:xfrm>
            <a:off x="155575" y="-2193925"/>
            <a:ext cx="6096000" cy="4572000"/>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pic>
        <p:nvPicPr>
          <p:cNvPr id="78" name="Shape 78"/>
          <p:cNvPicPr preferRelativeResize="0"/>
          <p:nvPr/>
        </p:nvPicPr>
        <p:blipFill rotWithShape="1">
          <a:blip r:embed="rId22">
            <a:alphaModFix/>
          </a:blip>
          <a:srcRect t="18333" b="19999"/>
          <a:stretch/>
        </p:blipFill>
        <p:spPr>
          <a:xfrm>
            <a:off x="8077200" y="3562350"/>
            <a:ext cx="1066799" cy="493394"/>
          </a:xfrm>
          <a:prstGeom prst="rect">
            <a:avLst/>
          </a:prstGeom>
          <a:noFill/>
          <a:ln>
            <a:noFill/>
          </a:ln>
        </p:spPr>
      </p:pic>
      <p:pic>
        <p:nvPicPr>
          <p:cNvPr id="79" name="Shape 79"/>
          <p:cNvPicPr preferRelativeResize="0"/>
          <p:nvPr/>
        </p:nvPicPr>
        <p:blipFill rotWithShape="1">
          <a:blip r:embed="rId23">
            <a:alphaModFix/>
          </a:blip>
          <a:srcRect/>
          <a:stretch/>
        </p:blipFill>
        <p:spPr>
          <a:xfrm>
            <a:off x="6705600" y="3105150"/>
            <a:ext cx="565784" cy="685799"/>
          </a:xfrm>
          <a:prstGeom prst="rect">
            <a:avLst/>
          </a:prstGeom>
          <a:noFill/>
          <a:ln>
            <a:noFill/>
          </a:ln>
        </p:spPr>
      </p:pic>
      <p:sp>
        <p:nvSpPr>
          <p:cNvPr id="81" name="Shape 81"/>
          <p:cNvSpPr/>
          <p:nvPr/>
        </p:nvSpPr>
        <p:spPr>
          <a:xfrm>
            <a:off x="155575" y="-1371600"/>
            <a:ext cx="2857499" cy="2857499"/>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pic>
        <p:nvPicPr>
          <p:cNvPr id="82" name="Shape 82"/>
          <p:cNvPicPr preferRelativeResize="0"/>
          <p:nvPr/>
        </p:nvPicPr>
        <p:blipFill rotWithShape="1">
          <a:blip r:embed="rId24">
            <a:alphaModFix/>
          </a:blip>
          <a:srcRect/>
          <a:stretch/>
        </p:blipFill>
        <p:spPr>
          <a:xfrm>
            <a:off x="6553200" y="4267200"/>
            <a:ext cx="876300" cy="876300"/>
          </a:xfrm>
          <a:prstGeom prst="rect">
            <a:avLst/>
          </a:prstGeom>
          <a:noFill/>
          <a:ln>
            <a:noFill/>
          </a:ln>
        </p:spPr>
      </p:pic>
    </p:spTree>
    <p:extLst>
      <p:ext uri="{BB962C8B-B14F-4D97-AF65-F5344CB8AC3E}">
        <p14:creationId xmlns:p14="http://schemas.microsoft.com/office/powerpoint/2010/main" xmlns="" val="114836045"/>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5986463" y="4767264"/>
            <a:ext cx="1543050" cy="273844"/>
          </a:xfrm>
          <a:prstGeom prst="rect">
            <a:avLst/>
          </a:prstGeom>
        </p:spPr>
        <p:txBody>
          <a:bodyPr numCol="1"/>
          <a:lstStyle/>
          <a:p>
            <a:fld id="{1FD01929-F0C2-480B-83E7-2626D43A752F}" type="slidenum">
              <a:rPr lang="en-CA" altLang="en-CA" smtClean="0"/>
              <a:pPr/>
              <a:t>8</a:t>
            </a:fld>
            <a:endParaRPr lang="en-CA" altLang="en-CA"/>
          </a:p>
        </p:txBody>
      </p:sp>
      <p:sp>
        <p:nvSpPr>
          <p:cNvPr id="6" name="TextBox 5"/>
          <p:cNvSpPr txBox="1"/>
          <p:nvPr/>
        </p:nvSpPr>
        <p:spPr>
          <a:xfrm>
            <a:off x="1719710" y="1919405"/>
            <a:ext cx="5778642" cy="1200329"/>
          </a:xfrm>
          <a:prstGeom prst="rect">
            <a:avLst/>
          </a:prstGeom>
          <a:noFill/>
        </p:spPr>
        <p:txBody>
          <a:bodyPr wrap="square" numCol="1" rtlCol="0">
            <a:spAutoFit/>
          </a:bodyPr>
          <a:lstStyle/>
          <a:p>
            <a:pPr marL="557213" lvl="2" indent="-214313">
              <a:buFont typeface="Wingdings" panose="05000000000000000000" pitchFamily="2" charset="2"/>
              <a:buChar char="§"/>
            </a:pPr>
            <a:endParaRPr lang="en-CA" altLang="en-CA" sz="2400" dirty="0"/>
          </a:p>
          <a:p>
            <a:pPr marL="214313" lvl="1" indent="-214313">
              <a:buFont typeface="Wingdings" panose="05000000000000000000" pitchFamily="2" charset="2"/>
              <a:buChar char="§"/>
            </a:pPr>
            <a:endParaRPr lang="en-CA" altLang="en-CA" sz="2400" dirty="0"/>
          </a:p>
          <a:p>
            <a:pPr marL="214313" lvl="1" indent="-214313">
              <a:buFont typeface="Wingdings" panose="05000000000000000000" pitchFamily="2" charset="2"/>
              <a:buChar char="§"/>
            </a:pPr>
            <a:endParaRPr lang="en-CA" altLang="en-CA" sz="2400" dirty="0"/>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6446200" cy="5143500"/>
          </a:xfrm>
          <a:prstGeom prst="rect">
            <a:avLst/>
          </a:prstGeom>
        </p:spPr>
      </p:pic>
      <p:sp>
        <p:nvSpPr>
          <p:cNvPr id="7" name="Shape 154"/>
          <p:cNvSpPr txBox="1">
            <a:spLocks noGrp="1"/>
          </p:cNvSpPr>
          <p:nvPr>
            <p:ph type="title"/>
          </p:nvPr>
        </p:nvSpPr>
        <p:spPr>
          <a:xfrm>
            <a:off x="6570133" y="1166283"/>
            <a:ext cx="2573867" cy="4334933"/>
          </a:xfrm>
          <a:prstGeom prst="rect">
            <a:avLst/>
          </a:prstGeom>
          <a:noFill/>
          <a:ln>
            <a:noFill/>
          </a:ln>
        </p:spPr>
        <p:txBody>
          <a:bodyPr lIns="91425" tIns="45700" rIns="91425" bIns="45700" numCol="1" anchor="t" anchorCtr="0">
            <a:noAutofit/>
          </a:bodyPr>
          <a:lstStyle/>
          <a:p>
            <a:pPr marL="0" marR="0" lvl="0" indent="0" algn="l" rtl="0">
              <a:spcBef>
                <a:spcPts val="0"/>
              </a:spcBef>
              <a:buClr>
                <a:schemeClr val="lt1"/>
              </a:buClr>
              <a:buSzPct val="25000"/>
              <a:buFont typeface="Calibri"/>
              <a:buNone/>
            </a:pPr>
            <a:r>
              <a:rPr lang="en-US" sz="2400" i="0" u="none" strike="noStrike" cap="none" baseline="0" dirty="0" smtClean="0">
                <a:solidFill>
                  <a:schemeClr val="tx1"/>
                </a:solidFill>
                <a:latin typeface="+mj-lt"/>
                <a:ea typeface="Calibri"/>
                <a:cs typeface="Calibri" pitchFamily="34" charset="0"/>
                <a:sym typeface="Calibri"/>
              </a:rPr>
              <a:t>Across Canada, more than 200 communities, representing over 50 percent</a:t>
            </a:r>
            <a:r>
              <a:rPr lang="en-US" sz="2400" i="0" u="none" strike="noStrike" cap="none" dirty="0" smtClean="0">
                <a:solidFill>
                  <a:schemeClr val="tx1"/>
                </a:solidFill>
                <a:latin typeface="+mj-lt"/>
                <a:ea typeface="Calibri"/>
                <a:cs typeface="Calibri" pitchFamily="34" charset="0"/>
                <a:sym typeface="Calibri"/>
              </a:rPr>
              <a:t> of the population, have a CEP</a:t>
            </a:r>
            <a:endParaRPr lang="en-US" sz="2400" i="0" u="none" strike="noStrike" cap="none" baseline="0" dirty="0">
              <a:solidFill>
                <a:schemeClr val="tx1"/>
              </a:solidFill>
              <a:latin typeface="+mj-lt"/>
              <a:ea typeface="Calibri"/>
              <a:cs typeface="Calibri" pitchFamily="34" charset="0"/>
              <a:sym typeface="Calibri"/>
            </a:endParaRPr>
          </a:p>
        </p:txBody>
      </p:sp>
    </p:spTree>
    <p:extLst>
      <p:ext uri="{BB962C8B-B14F-4D97-AF65-F5344CB8AC3E}">
        <p14:creationId xmlns:p14="http://schemas.microsoft.com/office/powerpoint/2010/main" xmlns="" val="2543787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992" y="2156252"/>
            <a:ext cx="7738016" cy="830997"/>
          </a:xfrm>
          <a:prstGeom prst="rect">
            <a:avLst/>
          </a:prstGeom>
        </p:spPr>
        <p:txBody>
          <a:bodyPr wrap="none">
            <a:spAutoFit/>
          </a:bodyPr>
          <a:lstStyle/>
          <a:p>
            <a:pPr lvl="0">
              <a:buClr>
                <a:schemeClr val="dk1"/>
              </a:buClr>
              <a:buSzPct val="100000"/>
            </a:pPr>
            <a:endParaRPr lang="en-US" sz="2400" dirty="0">
              <a:solidFill>
                <a:schemeClr val="dk1"/>
              </a:solidFill>
              <a:ea typeface="Calibri"/>
              <a:cs typeface="Calibri"/>
              <a:sym typeface="Calibri"/>
            </a:endParaRPr>
          </a:p>
          <a:p>
            <a:pPr lvl="0">
              <a:buClr>
                <a:schemeClr val="dk1"/>
              </a:buClr>
              <a:buSzPct val="100000"/>
            </a:pPr>
            <a:r>
              <a:rPr lang="en-US" sz="2400" b="1" dirty="0">
                <a:solidFill>
                  <a:schemeClr val="dk1"/>
                </a:solidFill>
                <a:ea typeface="Calibri"/>
                <a:cs typeface="Calibri"/>
                <a:sym typeface="Calibri"/>
              </a:rPr>
              <a:t>1.2 Applications of a Community Energy Plan (CEP</a:t>
            </a:r>
            <a:r>
              <a:rPr lang="en-US" sz="2400" b="1" dirty="0" smtClean="0">
                <a:solidFill>
                  <a:schemeClr val="dk1"/>
                </a:solidFill>
                <a:ea typeface="Calibri"/>
                <a:cs typeface="Calibri"/>
                <a:sym typeface="Calibri"/>
              </a:rPr>
              <a:t>)</a:t>
            </a:r>
            <a:endParaRPr lang="en-US" sz="2400" b="1" dirty="0">
              <a:solidFill>
                <a:schemeClr val="dk1"/>
              </a:solidFill>
              <a:ea typeface="Calibri"/>
              <a:cs typeface="Calibri"/>
              <a:sym typeface="Calibri"/>
            </a:endParaRPr>
          </a:p>
        </p:txBody>
      </p:sp>
    </p:spTree>
    <p:extLst>
      <p:ext uri="{BB962C8B-B14F-4D97-AF65-F5344CB8AC3E}">
        <p14:creationId xmlns:p14="http://schemas.microsoft.com/office/powerpoint/2010/main" xmlns="" val="2398223483"/>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4720</Words>
  <Application>Microsoft Office PowerPoint</Application>
  <PresentationFormat>On-screen Show (16:9)</PresentationFormat>
  <Paragraphs>365</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1_Office Theme</vt:lpstr>
      <vt:lpstr>Module 1</vt:lpstr>
      <vt:lpstr>Overview</vt:lpstr>
      <vt:lpstr>Slide 3</vt:lpstr>
      <vt:lpstr>What is Community Energy Planning?</vt:lpstr>
      <vt:lpstr>What is Community Energy Planning?</vt:lpstr>
      <vt:lpstr>Slide 6</vt:lpstr>
      <vt:lpstr>Who has Community Energy Plans?</vt:lpstr>
      <vt:lpstr>Across Canada, more than 200 communities, representing over 50 percent of the population, have a CEP</vt:lpstr>
      <vt:lpstr>Slide 9</vt:lpstr>
      <vt:lpstr>Energy Serves as a Connector</vt:lpstr>
      <vt:lpstr>Slide 11</vt:lpstr>
      <vt:lpstr>Energy Reduction Targets </vt:lpstr>
      <vt:lpstr>Developing a CEP: Data Sources &amp; Analysis</vt:lpstr>
      <vt:lpstr>Developing a CEP: Energy Reduction Actions </vt:lpstr>
      <vt:lpstr>Municipal influence on energy &amp; GHGs</vt:lpstr>
      <vt:lpstr>Community GHG Emissions under Direct and Indirect Control or Influence of Municipal Governments – Canada Wide </vt:lpstr>
      <vt:lpstr>Do any of the Below Priorities Speak to You? </vt:lpstr>
      <vt:lpstr>Economics of Energy Use &amp; Energy Savings</vt:lpstr>
      <vt:lpstr>Slide 19</vt:lpstr>
      <vt:lpstr>Community Energy Planning:  A Critical Pillar for Achieving Local Objectives</vt:lpstr>
      <vt:lpstr>Municipal Influence over Energy and GHGs</vt:lpstr>
      <vt:lpstr>Slide 22</vt:lpstr>
      <vt:lpstr>Energy Spending in Ontario Communities is Growing</vt:lpstr>
      <vt:lpstr>Example: Energy Spending in the City of London, Ontario</vt:lpstr>
      <vt:lpstr>Example: Energy Spending in the City of London, Ontario</vt:lpstr>
      <vt:lpstr>Potential CEP Energy Savings City of London, Ontario</vt:lpstr>
      <vt:lpstr>CEPs Encourage Energy Affordability</vt:lpstr>
      <vt:lpstr>CEPs Facilitate Local Economic Development</vt:lpstr>
      <vt:lpstr>CEPs Enable Vibrant and Resilient Communities</vt:lpstr>
      <vt:lpstr>CEPs Can Help Achieve Health Goals</vt:lpstr>
      <vt:lpstr>Council &amp; Senior Management CEP Priorities </vt:lpstr>
      <vt:lpstr>Why Bother? Because… CEPs enable</vt:lpstr>
      <vt:lpstr>Slide 33</vt:lpstr>
      <vt:lpstr>Community Energy Planning Resources: </vt:lpstr>
      <vt:lpstr>CEP Financial Resources</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Benefits and Applications</dc:title>
  <dc:creator>Quest</dc:creator>
  <cp:lastModifiedBy>gkalapos</cp:lastModifiedBy>
  <cp:revision>52</cp:revision>
  <dcterms:modified xsi:type="dcterms:W3CDTF">2017-01-06T16:10:19Z</dcterms:modified>
</cp:coreProperties>
</file>